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14" y="12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1006228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427642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110947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31878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7DF0D2-95EF-49CA-8B65-A7B428C6F78A}"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20003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7DF0D2-95EF-49CA-8B65-A7B428C6F78A}"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88769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7DF0D2-95EF-49CA-8B65-A7B428C6F78A}"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415536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7DF0D2-95EF-49CA-8B65-A7B428C6F78A}"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314115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DF0D2-95EF-49CA-8B65-A7B428C6F78A}"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44108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17289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374166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DF0D2-95EF-49CA-8B65-A7B428C6F78A}" type="datetimeFigureOut">
              <a:rPr lang="en-US" smtClean="0"/>
              <a:t>10/22/2018</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CD94F-AAE3-4704-9627-07AA15BD38A9}" type="slidenum">
              <a:rPr lang="en-US" smtClean="0"/>
              <a:t>‹#›</a:t>
            </a:fld>
            <a:endParaRPr lang="en-US"/>
          </a:p>
        </p:txBody>
      </p:sp>
    </p:spTree>
    <p:extLst>
      <p:ext uri="{BB962C8B-B14F-4D97-AF65-F5344CB8AC3E}">
        <p14:creationId xmlns:p14="http://schemas.microsoft.com/office/powerpoint/2010/main" val="2516141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70.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76.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69.png"/><Relationship Id="rId4" Type="http://schemas.openxmlformats.org/officeDocument/2006/relationships/image" Target="../media/image79.png"/><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90.pn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jpeg"/><Relationship Id="rId33" Type="http://schemas.openxmlformats.org/officeDocument/2006/relationships/image" Target="../media/image43.png"/><Relationship Id="rId2" Type="http://schemas.openxmlformats.org/officeDocument/2006/relationships/image" Target="../media/image91.jpeg"/><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jp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jpeg"/><Relationship Id="rId36" Type="http://schemas.openxmlformats.org/officeDocument/2006/relationships/image" Target="../media/image46.jp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93.jpe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jpg"/><Relationship Id="rId3" Type="http://schemas.openxmlformats.org/officeDocument/2006/relationships/image" Target="../media/image92.jpe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22.png"/><Relationship Id="rId7" Type="http://schemas.openxmlformats.org/officeDocument/2006/relationships/image" Target="../media/image98.jpe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image" Target="../media/image94.jpg"/><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109.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86.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16.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eg"/></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69.png"/><Relationship Id="rId7" Type="http://schemas.openxmlformats.org/officeDocument/2006/relationships/image" Target="../media/image126.jpeg"/><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8.jp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129.png"/></Relationships>
</file>

<file path=ppt/slides/_rels/slide25.xml.rels><?xml version="1.0" encoding="UTF-8" standalone="yes"?>
<Relationships xmlns="http://schemas.openxmlformats.org/package/2006/relationships"><Relationship Id="rId8" Type="http://schemas.openxmlformats.org/officeDocument/2006/relationships/image" Target="../media/image136.png"/><Relationship Id="rId13" Type="http://schemas.microsoft.com/office/2007/relationships/hdphoto" Target="../media/hdphoto4.wdp"/><Relationship Id="rId3" Type="http://schemas.openxmlformats.org/officeDocument/2006/relationships/image" Target="../media/image131.png"/><Relationship Id="rId7" Type="http://schemas.openxmlformats.org/officeDocument/2006/relationships/image" Target="../media/image135.jpeg"/><Relationship Id="rId12" Type="http://schemas.openxmlformats.org/officeDocument/2006/relationships/image" Target="../media/image115.png"/><Relationship Id="rId2" Type="http://schemas.openxmlformats.org/officeDocument/2006/relationships/image" Target="../media/image130.jpg"/><Relationship Id="rId1" Type="http://schemas.openxmlformats.org/officeDocument/2006/relationships/slideLayout" Target="../slideLayouts/slideLayout2.xml"/><Relationship Id="rId6" Type="http://schemas.openxmlformats.org/officeDocument/2006/relationships/image" Target="../media/image134.jpeg"/><Relationship Id="rId11" Type="http://schemas.openxmlformats.org/officeDocument/2006/relationships/image" Target="../media/image114.png"/><Relationship Id="rId5" Type="http://schemas.openxmlformats.org/officeDocument/2006/relationships/image" Target="../media/image133.jpg"/><Relationship Id="rId10" Type="http://schemas.openxmlformats.org/officeDocument/2006/relationships/image" Target="../media/image87.png"/><Relationship Id="rId4" Type="http://schemas.openxmlformats.org/officeDocument/2006/relationships/image" Target="../media/image132.png"/><Relationship Id="rId9" Type="http://schemas.openxmlformats.org/officeDocument/2006/relationships/image" Target="../media/image137.png"/></Relationships>
</file>

<file path=ppt/slides/_rels/slide2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9.jp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29.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44.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1.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2.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3.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4.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5.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56.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69.png"/><Relationship Id="rId7" Type="http://schemas.openxmlformats.org/officeDocument/2006/relationships/image" Target="../media/image161.jpeg"/><Relationship Id="rId2" Type="http://schemas.openxmlformats.org/officeDocument/2006/relationships/image" Target="../media/image157.jpg"/><Relationship Id="rId1" Type="http://schemas.openxmlformats.org/officeDocument/2006/relationships/slideLayout" Target="../slideLayouts/slideLayout2.xml"/><Relationship Id="rId6" Type="http://schemas.openxmlformats.org/officeDocument/2006/relationships/image" Target="../media/image160.jp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png"/><Relationship Id="rId4" Type="http://schemas.openxmlformats.org/officeDocument/2006/relationships/image" Target="../media/image158.jpeg"/><Relationship Id="rId9"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67.jpeg"/><Relationship Id="rId7" Type="http://schemas.openxmlformats.org/officeDocument/2006/relationships/image" Target="../media/image114.pn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68.png"/><Relationship Id="rId9" Type="http://schemas.microsoft.com/office/2007/relationships/hdphoto" Target="../media/hdphoto4.wdp"/></Relationships>
</file>

<file path=ppt/slides/_rels/slide41.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jpeg"/><Relationship Id="rId33" Type="http://schemas.openxmlformats.org/officeDocument/2006/relationships/image" Target="../media/image43.png"/><Relationship Id="rId2" Type="http://schemas.openxmlformats.org/officeDocument/2006/relationships/image" Target="../media/image169.jpg"/><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jp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jpeg"/><Relationship Id="rId36" Type="http://schemas.openxmlformats.org/officeDocument/2006/relationships/image" Target="../media/image46.jp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jpg"/><Relationship Id="rId3" Type="http://schemas.openxmlformats.org/officeDocument/2006/relationships/image" Target="../media/image170.png"/></Relationships>
</file>

<file path=ppt/slides/_rels/slide42.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18" Type="http://schemas.openxmlformats.org/officeDocument/2006/relationships/image" Target="../media/image185.jpg"/><Relationship Id="rId26" Type="http://schemas.openxmlformats.org/officeDocument/2006/relationships/image" Target="../media/image193.jpeg"/><Relationship Id="rId3" Type="http://schemas.openxmlformats.org/officeDocument/2006/relationships/image" Target="../media/image171.jpeg"/><Relationship Id="rId21" Type="http://schemas.openxmlformats.org/officeDocument/2006/relationships/image" Target="../media/image188.jpg"/><Relationship Id="rId7" Type="http://schemas.openxmlformats.org/officeDocument/2006/relationships/image" Target="../media/image174.jpeg"/><Relationship Id="rId12" Type="http://schemas.openxmlformats.org/officeDocument/2006/relationships/image" Target="../media/image179.jpeg"/><Relationship Id="rId17" Type="http://schemas.openxmlformats.org/officeDocument/2006/relationships/image" Target="../media/image184.jpg"/><Relationship Id="rId25" Type="http://schemas.openxmlformats.org/officeDocument/2006/relationships/image" Target="../media/image192.jpeg"/><Relationship Id="rId2" Type="http://schemas.openxmlformats.org/officeDocument/2006/relationships/image" Target="../media/image169.jpg"/><Relationship Id="rId16" Type="http://schemas.openxmlformats.org/officeDocument/2006/relationships/image" Target="../media/image183.jpg"/><Relationship Id="rId20" Type="http://schemas.openxmlformats.org/officeDocument/2006/relationships/image" Target="../media/image187.jpg"/><Relationship Id="rId1" Type="http://schemas.openxmlformats.org/officeDocument/2006/relationships/slideLayout" Target="../slideLayouts/slideLayout2.xml"/><Relationship Id="rId6" Type="http://schemas.openxmlformats.org/officeDocument/2006/relationships/image" Target="../media/image173.jpeg"/><Relationship Id="rId11" Type="http://schemas.openxmlformats.org/officeDocument/2006/relationships/image" Target="../media/image178.jpeg"/><Relationship Id="rId24" Type="http://schemas.openxmlformats.org/officeDocument/2006/relationships/image" Target="../media/image191.jpeg"/><Relationship Id="rId5" Type="http://schemas.openxmlformats.org/officeDocument/2006/relationships/image" Target="../media/image69.png"/><Relationship Id="rId15" Type="http://schemas.openxmlformats.org/officeDocument/2006/relationships/image" Target="../media/image182.jpg"/><Relationship Id="rId23" Type="http://schemas.openxmlformats.org/officeDocument/2006/relationships/image" Target="../media/image190.png"/><Relationship Id="rId10" Type="http://schemas.openxmlformats.org/officeDocument/2006/relationships/image" Target="../media/image177.png"/><Relationship Id="rId19" Type="http://schemas.openxmlformats.org/officeDocument/2006/relationships/image" Target="../media/image186.jpeg"/><Relationship Id="rId4" Type="http://schemas.openxmlformats.org/officeDocument/2006/relationships/image" Target="../media/image172.jpeg"/><Relationship Id="rId9" Type="http://schemas.openxmlformats.org/officeDocument/2006/relationships/image" Target="../media/image176.png"/><Relationship Id="rId14" Type="http://schemas.openxmlformats.org/officeDocument/2006/relationships/image" Target="../media/image181.jpeg"/><Relationship Id="rId22" Type="http://schemas.openxmlformats.org/officeDocument/2006/relationships/image" Target="../media/image189.jpe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6.wdp"/><Relationship Id="rId7" Type="http://schemas.openxmlformats.org/officeDocument/2006/relationships/image" Target="../media/image198.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87.png"/><Relationship Id="rId4" Type="http://schemas.openxmlformats.org/officeDocument/2006/relationships/image" Target="../media/image198.png"/></Relationships>
</file>

<file path=ppt/slides/_rels/slide45.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201.jpeg"/><Relationship Id="rId21" Type="http://schemas.openxmlformats.org/officeDocument/2006/relationships/image" Target="../media/image32.png"/><Relationship Id="rId34" Type="http://schemas.openxmlformats.org/officeDocument/2006/relationships/image" Target="../media/image45.pn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image" Target="../media/image200.jpe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png"/><Relationship Id="rId5" Type="http://schemas.microsoft.com/office/2007/relationships/hdphoto" Target="../media/hdphoto2.wdp"/><Relationship Id="rId15" Type="http://schemas.openxmlformats.org/officeDocument/2006/relationships/image" Target="../media/image26.jpe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jp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jpeg"/><Relationship Id="rId30" Type="http://schemas.openxmlformats.org/officeDocument/2006/relationships/image" Target="../media/image41.png"/><Relationship Id="rId35" Type="http://schemas.openxmlformats.org/officeDocument/2006/relationships/image" Target="../media/image46.jpg"/><Relationship Id="rId8"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18" Type="http://schemas.openxmlformats.org/officeDocument/2006/relationships/image" Target="../media/image217.png"/><Relationship Id="rId3" Type="http://schemas.openxmlformats.org/officeDocument/2006/relationships/image" Target="../media/image69.png"/><Relationship Id="rId7" Type="http://schemas.openxmlformats.org/officeDocument/2006/relationships/image" Target="../media/image206.png"/><Relationship Id="rId12" Type="http://schemas.openxmlformats.org/officeDocument/2006/relationships/image" Target="../media/image211.jpeg"/><Relationship Id="rId17" Type="http://schemas.openxmlformats.org/officeDocument/2006/relationships/image" Target="../media/image216.png"/><Relationship Id="rId2" Type="http://schemas.openxmlformats.org/officeDocument/2006/relationships/image" Target="../media/image202.jpg"/><Relationship Id="rId16" Type="http://schemas.openxmlformats.org/officeDocument/2006/relationships/image" Target="../media/image215.png"/><Relationship Id="rId20"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jpeg"/><Relationship Id="rId15" Type="http://schemas.openxmlformats.org/officeDocument/2006/relationships/image" Target="../media/image214.png"/><Relationship Id="rId10" Type="http://schemas.openxmlformats.org/officeDocument/2006/relationships/image" Target="../media/image209.png"/><Relationship Id="rId19" Type="http://schemas.openxmlformats.org/officeDocument/2006/relationships/image" Target="../media/image218.pn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3.png"/></Relationships>
</file>

<file path=ppt/slides/_rels/slide47.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1.png"/><Relationship Id="rId3" Type="http://schemas.openxmlformats.org/officeDocument/2006/relationships/image" Target="../media/image221.png"/><Relationship Id="rId7" Type="http://schemas.openxmlformats.org/officeDocument/2006/relationships/image" Target="../media/image225.png"/><Relationship Id="rId12"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23.png"/><Relationship Id="rId15" Type="http://schemas.openxmlformats.org/officeDocument/2006/relationships/image" Target="../media/image87.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 Id="rId14"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hdphoto" Target="../media/hdphoto7.wdp"/><Relationship Id="rId7" Type="http://schemas.openxmlformats.org/officeDocument/2006/relationships/image" Target="../media/image114.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233.png"/><Relationship Id="rId4" Type="http://schemas.openxmlformats.org/officeDocument/2006/relationships/image" Target="../media/image87.png"/><Relationship Id="rId9"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51.xml.rels><?xml version="1.0" encoding="UTF-8" standalone="yes"?>
<Relationships xmlns="http://schemas.openxmlformats.org/package/2006/relationships"><Relationship Id="rId8" Type="http://schemas.openxmlformats.org/officeDocument/2006/relationships/image" Target="../media/image244.png"/><Relationship Id="rId3" Type="http://schemas.microsoft.com/office/2007/relationships/hdphoto" Target="../media/hdphoto10.wdp"/><Relationship Id="rId7" Type="http://schemas.openxmlformats.org/officeDocument/2006/relationships/image" Target="../media/image243.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52.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246.jpeg"/><Relationship Id="rId21" Type="http://schemas.openxmlformats.org/officeDocument/2006/relationships/image" Target="../media/image32.png"/><Relationship Id="rId34" Type="http://schemas.openxmlformats.org/officeDocument/2006/relationships/image" Target="../media/image45.pn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image" Target="../media/image245.jp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png"/><Relationship Id="rId5" Type="http://schemas.microsoft.com/office/2007/relationships/hdphoto" Target="../media/hdphoto2.wdp"/><Relationship Id="rId15" Type="http://schemas.openxmlformats.org/officeDocument/2006/relationships/image" Target="../media/image26.jpe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jp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jpeg"/><Relationship Id="rId30" Type="http://schemas.openxmlformats.org/officeDocument/2006/relationships/image" Target="../media/image41.png"/><Relationship Id="rId35" Type="http://schemas.openxmlformats.org/officeDocument/2006/relationships/image" Target="../media/image46.jpg"/><Relationship Id="rId8"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54.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50.png"/><Relationship Id="rId7" Type="http://schemas.microsoft.com/office/2007/relationships/hdphoto" Target="../media/hdphoto11.wdp"/><Relationship Id="rId2" Type="http://schemas.openxmlformats.org/officeDocument/2006/relationships/image" Target="../media/image249.jpg"/><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254.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69.png"/><Relationship Id="rId7" Type="http://schemas.openxmlformats.org/officeDocument/2006/relationships/image" Target="../media/image258.jpeg"/><Relationship Id="rId2" Type="http://schemas.openxmlformats.org/officeDocument/2006/relationships/image" Target="../media/image255.jpg"/><Relationship Id="rId1" Type="http://schemas.openxmlformats.org/officeDocument/2006/relationships/slideLayout" Target="../slideLayouts/slideLayout2.xml"/><Relationship Id="rId6" Type="http://schemas.openxmlformats.org/officeDocument/2006/relationships/image" Target="../media/image257.jpeg"/><Relationship Id="rId11" Type="http://schemas.openxmlformats.org/officeDocument/2006/relationships/image" Target="../media/image262.jpeg"/><Relationship Id="rId5" Type="http://schemas.openxmlformats.org/officeDocument/2006/relationships/image" Target="../media/image124.png"/><Relationship Id="rId10" Type="http://schemas.openxmlformats.org/officeDocument/2006/relationships/image" Target="../media/image261.png"/><Relationship Id="rId4" Type="http://schemas.openxmlformats.org/officeDocument/2006/relationships/image" Target="../media/image256.png"/><Relationship Id="rId9" Type="http://schemas.openxmlformats.org/officeDocument/2006/relationships/image" Target="../media/image260.jpeg"/></Relationships>
</file>

<file path=ppt/slides/_rels/slide57.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image" Target="../media/image263.jpg"/><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66.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267.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68.jp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26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270.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61.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69.png"/><Relationship Id="rId7" Type="http://schemas.openxmlformats.org/officeDocument/2006/relationships/image" Target="../media/image275.jpeg"/><Relationship Id="rId2" Type="http://schemas.openxmlformats.org/officeDocument/2006/relationships/image" Target="../media/image271.jpg"/><Relationship Id="rId1" Type="http://schemas.openxmlformats.org/officeDocument/2006/relationships/slideLayout" Target="../slideLayouts/slideLayout2.xml"/><Relationship Id="rId6" Type="http://schemas.openxmlformats.org/officeDocument/2006/relationships/image" Target="../media/image274.jpeg"/><Relationship Id="rId5" Type="http://schemas.openxmlformats.org/officeDocument/2006/relationships/image" Target="../media/image273.jpeg"/><Relationship Id="rId10" Type="http://schemas.openxmlformats.org/officeDocument/2006/relationships/image" Target="../media/image278.jpeg"/><Relationship Id="rId4" Type="http://schemas.openxmlformats.org/officeDocument/2006/relationships/image" Target="../media/image272.jpg"/><Relationship Id="rId9" Type="http://schemas.openxmlformats.org/officeDocument/2006/relationships/image" Target="../media/image277.jpeg"/></Relationships>
</file>

<file path=ppt/slides/_rels/slide62.xml.rels><?xml version="1.0" encoding="UTF-8" standalone="yes"?>
<Relationships xmlns="http://schemas.openxmlformats.org/package/2006/relationships"><Relationship Id="rId8" Type="http://schemas.openxmlformats.org/officeDocument/2006/relationships/image" Target="../media/image282.png"/><Relationship Id="rId13" Type="http://schemas.microsoft.com/office/2007/relationships/hdphoto" Target="../media/hdphoto15.wdp"/><Relationship Id="rId18" Type="http://schemas.openxmlformats.org/officeDocument/2006/relationships/image" Target="../media/image287.png"/><Relationship Id="rId3" Type="http://schemas.openxmlformats.org/officeDocument/2006/relationships/image" Target="../media/image86.png"/><Relationship Id="rId7" Type="http://schemas.microsoft.com/office/2007/relationships/hdphoto" Target="../media/hdphoto12.wdp"/><Relationship Id="rId12" Type="http://schemas.openxmlformats.org/officeDocument/2006/relationships/image" Target="../media/image284.png"/><Relationship Id="rId17" Type="http://schemas.microsoft.com/office/2007/relationships/hdphoto" Target="../media/hdphoto17.wdp"/><Relationship Id="rId2" Type="http://schemas.openxmlformats.org/officeDocument/2006/relationships/image" Target="../media/image279.jpg"/><Relationship Id="rId16"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81.png"/><Relationship Id="rId11" Type="http://schemas.microsoft.com/office/2007/relationships/hdphoto" Target="../media/hdphoto14.wdp"/><Relationship Id="rId5" Type="http://schemas.openxmlformats.org/officeDocument/2006/relationships/image" Target="../media/image280.png"/><Relationship Id="rId15" Type="http://schemas.microsoft.com/office/2007/relationships/hdphoto" Target="../media/hdphoto16.wdp"/><Relationship Id="rId10" Type="http://schemas.openxmlformats.org/officeDocument/2006/relationships/image" Target="../media/image283.png"/><Relationship Id="rId19" Type="http://schemas.microsoft.com/office/2007/relationships/hdphoto" Target="../media/hdphoto18.wdp"/><Relationship Id="rId4" Type="http://schemas.openxmlformats.org/officeDocument/2006/relationships/image" Target="../media/image87.png"/><Relationship Id="rId9" Type="http://schemas.microsoft.com/office/2007/relationships/hdphoto" Target="../media/hdphoto13.wdp"/><Relationship Id="rId14" Type="http://schemas.openxmlformats.org/officeDocument/2006/relationships/image" Target="../media/image285.png"/></Relationships>
</file>

<file path=ppt/slides/_rels/slide63.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288.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64.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8.png"/><Relationship Id="rId3" Type="http://schemas.microsoft.com/office/2007/relationships/hdphoto" Target="../media/hdphoto19.wdp"/><Relationship Id="rId7" Type="http://schemas.openxmlformats.org/officeDocument/2006/relationships/image" Target="../media/image292.png"/><Relationship Id="rId12" Type="http://schemas.openxmlformats.org/officeDocument/2006/relationships/image" Target="../media/image297.jp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291.png"/><Relationship Id="rId11" Type="http://schemas.openxmlformats.org/officeDocument/2006/relationships/image" Target="../media/image296.png"/><Relationship Id="rId5" Type="http://schemas.openxmlformats.org/officeDocument/2006/relationships/image" Target="../media/image69.png"/><Relationship Id="rId10" Type="http://schemas.openxmlformats.org/officeDocument/2006/relationships/image" Target="../media/image295.png"/><Relationship Id="rId4" Type="http://schemas.openxmlformats.org/officeDocument/2006/relationships/image" Target="../media/image290.jpeg"/><Relationship Id="rId9" Type="http://schemas.openxmlformats.org/officeDocument/2006/relationships/image" Target="../media/image294.png"/></Relationships>
</file>

<file path=ppt/slides/_rels/slide6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08.png"/><Relationship Id="rId18" Type="http://schemas.openxmlformats.org/officeDocument/2006/relationships/image" Target="../media/image313.png"/><Relationship Id="rId26" Type="http://schemas.openxmlformats.org/officeDocument/2006/relationships/image" Target="../media/image321.png"/><Relationship Id="rId3" Type="http://schemas.openxmlformats.org/officeDocument/2006/relationships/image" Target="../media/image86.png"/><Relationship Id="rId21" Type="http://schemas.openxmlformats.org/officeDocument/2006/relationships/image" Target="../media/image316.png"/><Relationship Id="rId7" Type="http://schemas.openxmlformats.org/officeDocument/2006/relationships/image" Target="../media/image302.png"/><Relationship Id="rId12" Type="http://schemas.openxmlformats.org/officeDocument/2006/relationships/image" Target="../media/image307.png"/><Relationship Id="rId17" Type="http://schemas.openxmlformats.org/officeDocument/2006/relationships/image" Target="../media/image312.png"/><Relationship Id="rId25" Type="http://schemas.openxmlformats.org/officeDocument/2006/relationships/image" Target="../media/image320.png"/><Relationship Id="rId2" Type="http://schemas.openxmlformats.org/officeDocument/2006/relationships/image" Target="../media/image299.jpg"/><Relationship Id="rId16" Type="http://schemas.openxmlformats.org/officeDocument/2006/relationships/image" Target="../media/image311.png"/><Relationship Id="rId20"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301.png"/><Relationship Id="rId11" Type="http://schemas.openxmlformats.org/officeDocument/2006/relationships/image" Target="../media/image306.png"/><Relationship Id="rId24" Type="http://schemas.openxmlformats.org/officeDocument/2006/relationships/image" Target="../media/image319.png"/><Relationship Id="rId5" Type="http://schemas.openxmlformats.org/officeDocument/2006/relationships/image" Target="../media/image300.png"/><Relationship Id="rId15" Type="http://schemas.openxmlformats.org/officeDocument/2006/relationships/image" Target="../media/image310.png"/><Relationship Id="rId23" Type="http://schemas.openxmlformats.org/officeDocument/2006/relationships/image" Target="../media/image318.png"/><Relationship Id="rId28" Type="http://schemas.openxmlformats.org/officeDocument/2006/relationships/image" Target="../media/image323.png"/><Relationship Id="rId10" Type="http://schemas.openxmlformats.org/officeDocument/2006/relationships/image" Target="../media/image305.png"/><Relationship Id="rId19" Type="http://schemas.openxmlformats.org/officeDocument/2006/relationships/image" Target="../media/image314.png"/><Relationship Id="rId4" Type="http://schemas.openxmlformats.org/officeDocument/2006/relationships/image" Target="../media/image87.png"/><Relationship Id="rId9" Type="http://schemas.openxmlformats.org/officeDocument/2006/relationships/image" Target="../media/image304.png"/><Relationship Id="rId14" Type="http://schemas.openxmlformats.org/officeDocument/2006/relationships/image" Target="../media/image309.png"/><Relationship Id="rId22" Type="http://schemas.openxmlformats.org/officeDocument/2006/relationships/image" Target="../media/image317.png"/><Relationship Id="rId27" Type="http://schemas.openxmlformats.org/officeDocument/2006/relationships/image" Target="../media/image322.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99.jpg"/><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68.xml.rels><?xml version="1.0" encoding="UTF-8" standalone="yes"?>
<Relationships xmlns="http://schemas.openxmlformats.org/package/2006/relationships"><Relationship Id="rId8" Type="http://schemas.openxmlformats.org/officeDocument/2006/relationships/image" Target="../media/image327.jpeg"/><Relationship Id="rId13" Type="http://schemas.openxmlformats.org/officeDocument/2006/relationships/image" Target="../media/image332.jpeg"/><Relationship Id="rId3" Type="http://schemas.openxmlformats.org/officeDocument/2006/relationships/image" Target="../media/image86.png"/><Relationship Id="rId7" Type="http://schemas.openxmlformats.org/officeDocument/2006/relationships/image" Target="../media/image326.png"/><Relationship Id="rId12" Type="http://schemas.openxmlformats.org/officeDocument/2006/relationships/image" Target="../media/image331.jpeg"/><Relationship Id="rId2" Type="http://schemas.openxmlformats.org/officeDocument/2006/relationships/image" Target="../media/image299.jpg"/><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330.jpeg"/><Relationship Id="rId5" Type="http://schemas.openxmlformats.org/officeDocument/2006/relationships/image" Target="../media/image325.png"/><Relationship Id="rId10" Type="http://schemas.openxmlformats.org/officeDocument/2006/relationships/image" Target="../media/image329.jpeg"/><Relationship Id="rId4" Type="http://schemas.openxmlformats.org/officeDocument/2006/relationships/image" Target="../media/image324.png"/><Relationship Id="rId9" Type="http://schemas.openxmlformats.org/officeDocument/2006/relationships/image" Target="../media/image328.jpeg"/></Relationships>
</file>

<file path=ppt/slides/_rels/slide69.xml.rels><?xml version="1.0" encoding="UTF-8" standalone="yes"?>
<Relationships xmlns="http://schemas.openxmlformats.org/package/2006/relationships"><Relationship Id="rId8" Type="http://schemas.openxmlformats.org/officeDocument/2006/relationships/image" Target="../media/image336.jpeg"/><Relationship Id="rId3" Type="http://schemas.openxmlformats.org/officeDocument/2006/relationships/image" Target="../media/image86.png"/><Relationship Id="rId7" Type="http://schemas.openxmlformats.org/officeDocument/2006/relationships/image" Target="../media/image335.jpeg"/><Relationship Id="rId2" Type="http://schemas.openxmlformats.org/officeDocument/2006/relationships/image" Target="../media/image299.jpg"/><Relationship Id="rId1" Type="http://schemas.openxmlformats.org/officeDocument/2006/relationships/slideLayout" Target="../slideLayouts/slideLayout2.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image" Target="../media/image32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35.jpe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338.png"/><Relationship Id="rId4" Type="http://schemas.openxmlformats.org/officeDocument/2006/relationships/image" Target="../media/image337.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image" Target="../media/image348.png"/><Relationship Id="rId18" Type="http://schemas.openxmlformats.org/officeDocument/2006/relationships/image" Target="../media/image168.png"/><Relationship Id="rId3" Type="http://schemas.openxmlformats.org/officeDocument/2006/relationships/image" Target="../media/image340.png"/><Relationship Id="rId21" Type="http://schemas.openxmlformats.org/officeDocument/2006/relationships/image" Target="../media/image353.png"/><Relationship Id="rId7" Type="http://schemas.openxmlformats.org/officeDocument/2006/relationships/image" Target="../media/image343.png"/><Relationship Id="rId12" Type="http://schemas.openxmlformats.org/officeDocument/2006/relationships/image" Target="../media/image89.png"/><Relationship Id="rId17" Type="http://schemas.openxmlformats.org/officeDocument/2006/relationships/image" Target="../media/image351.png"/><Relationship Id="rId2" Type="http://schemas.openxmlformats.org/officeDocument/2006/relationships/image" Target="../media/image339.png"/><Relationship Id="rId16" Type="http://schemas.openxmlformats.org/officeDocument/2006/relationships/image" Target="../media/image350.png"/><Relationship Id="rId20"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342.png"/><Relationship Id="rId11" Type="http://schemas.openxmlformats.org/officeDocument/2006/relationships/image" Target="../media/image347.png"/><Relationship Id="rId5" Type="http://schemas.openxmlformats.org/officeDocument/2006/relationships/image" Target="../media/image341.png"/><Relationship Id="rId15" Type="http://schemas.openxmlformats.org/officeDocument/2006/relationships/image" Target="../media/image251.png"/><Relationship Id="rId10" Type="http://schemas.openxmlformats.org/officeDocument/2006/relationships/image" Target="../media/image346.png"/><Relationship Id="rId19" Type="http://schemas.openxmlformats.org/officeDocument/2006/relationships/image" Target="../media/image352.jpeg"/><Relationship Id="rId4" Type="http://schemas.openxmlformats.org/officeDocument/2006/relationships/image" Target="../media/image269.png"/><Relationship Id="rId9" Type="http://schemas.openxmlformats.org/officeDocument/2006/relationships/image" Target="../media/image345.png"/><Relationship Id="rId14" Type="http://schemas.openxmlformats.org/officeDocument/2006/relationships/image" Target="../media/image349.png"/><Relationship Id="rId22" Type="http://schemas.openxmlformats.org/officeDocument/2006/relationships/image" Target="../media/image354.png"/></Relationships>
</file>

<file path=ppt/slides/_rels/slide8.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5.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15.jp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1589" y="0"/>
            <a:ext cx="12188825"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a:solidFill>
                <a:prstClr val="white"/>
              </a:solidFill>
              <a:latin typeface="Calibri"/>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85" t="17" r="15819" b="-17"/>
          <a:stretch/>
        </p:blipFill>
        <p:spPr>
          <a:xfrm>
            <a:off x="1588" y="1192"/>
            <a:ext cx="7085012" cy="6856809"/>
          </a:xfrm>
        </p:spPr>
      </p:pic>
      <p:sp>
        <p:nvSpPr>
          <p:cNvPr id="6" name="Rectangle 5"/>
          <p:cNvSpPr/>
          <p:nvPr/>
        </p:nvSpPr>
        <p:spPr>
          <a:xfrm>
            <a:off x="8534775" y="2076699"/>
            <a:ext cx="3530134" cy="769441"/>
          </a:xfrm>
          <a:prstGeom prst="rect">
            <a:avLst/>
          </a:prstGeom>
        </p:spPr>
        <p:txBody>
          <a:bodyPr wrap="none">
            <a:spAutoFit/>
          </a:bodyPr>
          <a:lstStyle/>
          <a:p>
            <a:pPr algn="ctr" defTabSz="640751">
              <a:defRPr/>
            </a:pPr>
            <a:r>
              <a:rPr lang="en-US" sz="4400" b="1" cap="all" spc="-150" dirty="0">
                <a:solidFill>
                  <a:srgbClr val="F2F2F2"/>
                </a:solidFill>
                <a:latin typeface="Raleway" panose="020B0503030101060003" pitchFamily="34" charset="0"/>
              </a:rPr>
              <a:t>HK.SHOP.COM</a:t>
            </a:r>
          </a:p>
        </p:txBody>
      </p:sp>
      <p:sp>
        <p:nvSpPr>
          <p:cNvPr id="7" name="Rectangle 6"/>
          <p:cNvSpPr/>
          <p:nvPr/>
        </p:nvSpPr>
        <p:spPr>
          <a:xfrm>
            <a:off x="7302233" y="2865190"/>
            <a:ext cx="4704294" cy="1569251"/>
          </a:xfrm>
          <a:prstGeom prst="rect">
            <a:avLst/>
          </a:prstGeom>
        </p:spPr>
        <p:txBody>
          <a:bodyPr wrap="none">
            <a:spAutoFit/>
          </a:bodyPr>
          <a:lstStyle/>
          <a:p>
            <a:pPr defTabSz="640751">
              <a:defRPr/>
            </a:pPr>
            <a:r>
              <a:rPr lang="en-US" altLang="zh-TW" sz="4799" b="1" cap="all" spc="-150" dirty="0">
                <a:solidFill>
                  <a:srgbClr val="00A9CC"/>
                </a:solidFill>
                <a:latin typeface="微軟正黑體" panose="020B0604030504040204" pitchFamily="34" charset="-120"/>
                <a:ea typeface="微軟正黑體" panose="020B0604030504040204" pitchFamily="34" charset="-120"/>
              </a:rPr>
              <a:t>PartnerStore</a:t>
            </a:r>
          </a:p>
          <a:p>
            <a:pPr defTabSz="640751">
              <a:defRPr/>
            </a:pPr>
            <a:r>
              <a:rPr lang="zh-TW" altLang="en-US" sz="4799" b="1" cap="all" spc="-150" dirty="0">
                <a:solidFill>
                  <a:srgbClr val="00A9CC"/>
                </a:solidFill>
                <a:latin typeface="微軟正黑體" panose="020B0604030504040204" pitchFamily="34" charset="-120"/>
                <a:ea typeface="微軟正黑體" panose="020B0604030504040204" pitchFamily="34" charset="-120"/>
              </a:rPr>
              <a:t>夥伴商店</a:t>
            </a:r>
            <a:endParaRPr lang="en-US" sz="4799" b="1" cap="all" spc="-150" dirty="0">
              <a:solidFill>
                <a:srgbClr val="00A9CC"/>
              </a:solidFill>
              <a:latin typeface="微軟正黑體" panose="020B0604030504040204" pitchFamily="34" charset="-120"/>
              <a:ea typeface="微軟正黑體" panose="020B0604030504040204" pitchFamily="34" charset="-12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64729">
            <a:off x="2248956" y="2891656"/>
            <a:ext cx="1087847" cy="107468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4662">
            <a:off x="4503970" y="4750043"/>
            <a:ext cx="1087847" cy="10746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0215">
            <a:off x="439925" y="4980648"/>
            <a:ext cx="1087846" cy="1074687"/>
          </a:xfrm>
          <a:prstGeom prst="rect">
            <a:avLst/>
          </a:prstGeom>
        </p:spPr>
      </p:pic>
      <p:sp>
        <p:nvSpPr>
          <p:cNvPr id="8" name="Rectangle 7"/>
          <p:cNvSpPr/>
          <p:nvPr/>
        </p:nvSpPr>
        <p:spPr>
          <a:xfrm>
            <a:off x="12899" y="1"/>
            <a:ext cx="7105449" cy="6875691"/>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529">
              <a:defRPr/>
            </a:pPr>
            <a:endParaRPr lang="en-US" sz="1799">
              <a:solidFill>
                <a:srgbClr val="F2F2F2"/>
              </a:solidFill>
              <a:latin typeface="Calibri"/>
            </a:endParaRPr>
          </a:p>
        </p:txBody>
      </p:sp>
    </p:spTree>
    <p:extLst>
      <p:ext uri="{BB962C8B-B14F-4D97-AF65-F5344CB8AC3E}">
        <p14:creationId xmlns:p14="http://schemas.microsoft.com/office/powerpoint/2010/main" val="28245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474" y="943396"/>
            <a:ext cx="9466238" cy="6981404"/>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497996"/>
            <a:ext cx="1969373" cy="379902"/>
          </a:xfrm>
          <a:prstGeom prst="roundRect">
            <a:avLst/>
          </a:prstGeom>
        </p:spPr>
      </p:pic>
      <p:sp>
        <p:nvSpPr>
          <p:cNvPr id="134" name="TextBox 133"/>
          <p:cNvSpPr txBox="1"/>
          <p:nvPr/>
        </p:nvSpPr>
        <p:spPr>
          <a:xfrm>
            <a:off x="5447534" y="499646"/>
            <a:ext cx="2038463" cy="338554"/>
          </a:xfrm>
          <a:prstGeom prst="rect">
            <a:avLst/>
          </a:prstGeom>
          <a:noFill/>
        </p:spPr>
        <p:txBody>
          <a:bodyPr wrap="square" rtlCol="0">
            <a:spAutoFit/>
          </a:bodyPr>
          <a:lstStyle/>
          <a:p>
            <a:r>
              <a:rPr lang="en-US" sz="1600" b="1" dirty="0">
                <a:solidFill>
                  <a:prstClr val="white"/>
                </a:solidFill>
                <a:latin typeface="微軟正黑體" panose="020B0604030504040204" pitchFamily="34" charset="-120"/>
                <a:ea typeface="微軟正黑體" panose="020B0604030504040204" pitchFamily="34" charset="-120"/>
              </a:rPr>
              <a:t>B1  </a:t>
            </a:r>
            <a:r>
              <a:rPr lang="zh-TW" altLang="en-US" sz="1600" b="1" dirty="0">
                <a:solidFill>
                  <a:prstClr val="white"/>
                </a:solidFill>
                <a:latin typeface="微軟正黑體" panose="020B0604030504040204" pitchFamily="34" charset="-120"/>
                <a:ea typeface="微軟正黑體" panose="020B0604030504040204" pitchFamily="34" charset="-120"/>
              </a:rPr>
              <a:t>超市及家居用</a:t>
            </a:r>
            <a:r>
              <a:rPr lang="zh-TW" altLang="en-US" sz="1600" b="1" dirty="0">
                <a:solidFill>
                  <a:prstClr val="white"/>
                </a:solidFill>
                <a:latin typeface="微軟正黑體" panose="020B0604030504040204" pitchFamily="34" charset="-120"/>
                <a:ea typeface="微軟正黑體" panose="020B0604030504040204" pitchFamily="34" charset="-120"/>
              </a:rPr>
              <a:t>品</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2860484" y="1669245"/>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srgbClr val="FFFF00"/>
                    </a:solidFill>
                    <a:latin typeface="Calibri"/>
                  </a:rPr>
                  <a:t>B</a:t>
                </a:r>
                <a:r>
                  <a:rPr lang="en-US" altLang="zh-TW" sz="1100" dirty="0">
                    <a:solidFill>
                      <a:srgbClr val="FFFF00"/>
                    </a:solidFill>
                    <a:latin typeface="Calibri"/>
                    <a:ea typeface="新細明體" panose="02020500000000000000" pitchFamily="18" charset="-120"/>
                  </a:rPr>
                  <a:t>1</a:t>
                </a:r>
                <a:endParaRPr lang="en-US" sz="1100" dirty="0">
                  <a:solidFill>
                    <a:srgbClr val="FFFF00"/>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prstClr val="white"/>
                    </a:solidFill>
                    <a:latin typeface="Calibri"/>
                  </a:rPr>
                  <a:t>G</a:t>
                </a:r>
                <a:endParaRPr lang="en-US" sz="1100" dirty="0">
                  <a:solidFill>
                    <a:prstClr val="white"/>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2</a:t>
                </a:r>
                <a:endParaRPr lang="en-US" sz="1100" dirty="0">
                  <a:solidFill>
                    <a:prstClr val="white"/>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3</a:t>
                </a:r>
                <a:endParaRPr lang="en-US" sz="1100" dirty="0">
                  <a:solidFill>
                    <a:prstClr val="white"/>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sp>
        <p:nvSpPr>
          <p:cNvPr id="111" name="Rounded Rectangle 110"/>
          <p:cNvSpPr/>
          <p:nvPr/>
        </p:nvSpPr>
        <p:spPr>
          <a:xfrm>
            <a:off x="13065252" y="1868403"/>
            <a:ext cx="657511" cy="328755"/>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13090759" y="1884874"/>
            <a:ext cx="720365"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G/F</a:t>
            </a:r>
            <a:r>
              <a:rPr lang="zh-TW" altLang="en-US" sz="1400" dirty="0">
                <a:solidFill>
                  <a:srgbClr val="ACE545"/>
                </a:solidFill>
                <a:latin typeface="Calibri"/>
                <a:ea typeface="新細明體" panose="02020500000000000000" pitchFamily="18" charset="-120"/>
              </a:rPr>
              <a:t> </a:t>
            </a:r>
            <a:r>
              <a:rPr lang="en-US" sz="1400" dirty="0">
                <a:solidFill>
                  <a:srgbClr val="ACE545"/>
                </a:solidFill>
                <a:latin typeface="Calibri"/>
              </a:rPr>
              <a:t>↓</a:t>
            </a:r>
          </a:p>
        </p:txBody>
      </p:sp>
      <p:sp>
        <p:nvSpPr>
          <p:cNvPr id="114" name="TextBox 113"/>
          <p:cNvSpPr txBox="1"/>
          <p:nvPr/>
        </p:nvSpPr>
        <p:spPr>
          <a:xfrm>
            <a:off x="13105557" y="1168795"/>
            <a:ext cx="720366" cy="307777"/>
          </a:xfrm>
          <a:prstGeom prst="rect">
            <a:avLst/>
          </a:prstGeom>
          <a:noFill/>
        </p:spPr>
        <p:txBody>
          <a:bodyPr wrap="square" rtlCol="0">
            <a:spAutoFit/>
          </a:bodyPr>
          <a:lstStyle/>
          <a:p>
            <a:r>
              <a:rPr lang="en-US" sz="1400" dirty="0">
                <a:solidFill>
                  <a:srgbClr val="ACE545"/>
                </a:solidFill>
                <a:latin typeface="Calibri"/>
              </a:rPr>
              <a:t>B1</a:t>
            </a:r>
            <a:endParaRPr lang="en-US" sz="1400" dirty="0">
              <a:solidFill>
                <a:srgbClr val="ACE545"/>
              </a:solidFill>
              <a:latin typeface="Calibri"/>
            </a:endParaRPr>
          </a:p>
        </p:txBody>
      </p:sp>
      <p:pic>
        <p:nvPicPr>
          <p:cNvPr id="167" name="Picture 166"/>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68" name="Rounded Rectangle 16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9" name="TextBox 168"/>
          <p:cNvSpPr txBox="1"/>
          <p:nvPr/>
        </p:nvSpPr>
        <p:spPr>
          <a:xfrm>
            <a:off x="9753818" y="1974887"/>
            <a:ext cx="922774"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G/F</a:t>
            </a:r>
            <a:r>
              <a:rPr lang="en-US" sz="1400" dirty="0">
                <a:solidFill>
                  <a:prstClr val="black"/>
                </a:solidFill>
                <a:latin typeface="Calibri"/>
              </a:rPr>
              <a:t>↓</a:t>
            </a:r>
            <a:endParaRPr lang="en-US" sz="1400" dirty="0">
              <a:solidFill>
                <a:prstClr val="black"/>
              </a:solidFill>
              <a:latin typeface="Calibri"/>
            </a:endParaRPr>
          </a:p>
        </p:txBody>
      </p:sp>
      <p:sp>
        <p:nvSpPr>
          <p:cNvPr id="170" name="TextBox 169"/>
          <p:cNvSpPr txBox="1"/>
          <p:nvPr/>
        </p:nvSpPr>
        <p:spPr>
          <a:xfrm>
            <a:off x="9802683"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B1</a:t>
            </a:r>
            <a:endParaRPr lang="en-US" sz="1400" dirty="0">
              <a:solidFill>
                <a:prstClr val="black"/>
              </a:solidFill>
              <a:latin typeface="Calibri"/>
            </a:endParaRPr>
          </a:p>
        </p:txBody>
      </p:sp>
      <p:pic>
        <p:nvPicPr>
          <p:cNvPr id="171" name="Picture 17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72" name="Picture 17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73" name="Picture 17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74" name="Picture 17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75" name="TextBox 174"/>
          <p:cNvSpPr txBox="1"/>
          <p:nvPr/>
        </p:nvSpPr>
        <p:spPr>
          <a:xfrm>
            <a:off x="9695009" y="3890202"/>
            <a:ext cx="538819" cy="261610"/>
          </a:xfrm>
          <a:prstGeom prst="rect">
            <a:avLst/>
          </a:prstGeom>
          <a:noFill/>
        </p:spPr>
        <p:txBody>
          <a:bodyPr wrap="square" rtlCol="0">
            <a:spAutoFit/>
          </a:bodyPr>
          <a:lstStyle/>
          <a:p>
            <a:r>
              <a:rPr lang="en-US" sz="1100" dirty="0">
                <a:solidFill>
                  <a:srgbClr val="FFFF00"/>
                </a:solidFill>
                <a:latin typeface="Calibri"/>
              </a:rPr>
              <a:t>B1</a:t>
            </a:r>
            <a:endParaRPr lang="en-US" sz="1100" dirty="0">
              <a:solidFill>
                <a:srgbClr val="FFFF00"/>
              </a:solidFill>
              <a:latin typeface="Calibri"/>
            </a:endParaRPr>
          </a:p>
        </p:txBody>
      </p:sp>
      <p:sp>
        <p:nvSpPr>
          <p:cNvPr id="176" name="TextBox 175"/>
          <p:cNvSpPr txBox="1"/>
          <p:nvPr/>
        </p:nvSpPr>
        <p:spPr>
          <a:xfrm>
            <a:off x="10068363" y="3892031"/>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77" name="Picture 17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78" name="Picture 17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79" name="Picture 17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80" name="Picture 17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81" name="Picture 18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82" name="Picture 18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83" name="TextBox 182"/>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84" name="TextBox 183"/>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85" name="TextBox 184"/>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86" name="TextBox 185"/>
          <p:cNvSpPr txBox="1"/>
          <p:nvPr/>
        </p:nvSpPr>
        <p:spPr>
          <a:xfrm>
            <a:off x="10071590" y="3453883"/>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87" name="TextBox 186"/>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88" name="TextBox 187"/>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89" name="Picture 18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90" name="Picture 18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91" name="Picture 19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92" name="TextBox 191"/>
          <p:cNvSpPr txBox="1"/>
          <p:nvPr/>
        </p:nvSpPr>
        <p:spPr>
          <a:xfrm>
            <a:off x="9732784" y="29942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93" name="TextBox 192"/>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94" name="TextBox 193"/>
          <p:cNvSpPr txBox="1"/>
          <p:nvPr/>
        </p:nvSpPr>
        <p:spPr>
          <a:xfrm>
            <a:off x="9738908" y="2720875"/>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95" name="TextBox 194"/>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96" name="TextBox 195"/>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97" name="Group 196"/>
          <p:cNvGrpSpPr/>
          <p:nvPr/>
        </p:nvGrpSpPr>
        <p:grpSpPr>
          <a:xfrm>
            <a:off x="9738908" y="4237302"/>
            <a:ext cx="232389" cy="220362"/>
            <a:chOff x="12789125" y="4767955"/>
            <a:chExt cx="232389" cy="220362"/>
          </a:xfrm>
        </p:grpSpPr>
        <p:pic>
          <p:nvPicPr>
            <p:cNvPr id="198" name="Picture 197"/>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99" name="Isosceles Triangle 198"/>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Isosceles Triangle 199"/>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01" name="Group 200"/>
          <p:cNvGrpSpPr/>
          <p:nvPr/>
        </p:nvGrpSpPr>
        <p:grpSpPr>
          <a:xfrm>
            <a:off x="10084892" y="4234150"/>
            <a:ext cx="232389" cy="220362"/>
            <a:chOff x="13239585" y="4761947"/>
            <a:chExt cx="232389" cy="220362"/>
          </a:xfrm>
        </p:grpSpPr>
        <p:pic>
          <p:nvPicPr>
            <p:cNvPr id="202" name="Picture 201"/>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203" name="Isosceles Triangle 202"/>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4" name="Isosceles Triangle 203"/>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2142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par>
                                <p:cTn id="19" presetID="1" presetClass="exit" presetSubtype="0" fill="hold" grpId="0" nodeType="withEffect">
                                  <p:stCondLst>
                                    <p:cond delay="1000"/>
                                  </p:stCondLst>
                                  <p:childTnLst>
                                    <p:set>
                                      <p:cBhvr>
                                        <p:cTn id="20" dur="1" fill="hold">
                                          <p:stCondLst>
                                            <p:cond delay="0"/>
                                          </p:stCondLst>
                                        </p:cTn>
                                        <p:tgtEl>
                                          <p:spTgt spid="169"/>
                                        </p:tgtEl>
                                        <p:attrNameLst>
                                          <p:attrName>style.visibility</p:attrName>
                                        </p:attrNameLst>
                                      </p:cBhvr>
                                      <p:to>
                                        <p:strVal val="hidden"/>
                                      </p:to>
                                    </p:set>
                                  </p:childTnLst>
                                </p:cTn>
                              </p:par>
                              <p:par>
                                <p:cTn id="21" presetID="10" presetClass="entr" presetSubtype="0" fill="hold" grpId="0" nodeType="withEffect">
                                  <p:stCondLst>
                                    <p:cond delay="1000"/>
                                  </p:stCondLst>
                                  <p:childTnLst>
                                    <p:set>
                                      <p:cBhvr>
                                        <p:cTn id="22" dur="1" fill="hold">
                                          <p:stCondLst>
                                            <p:cond delay="0"/>
                                          </p:stCondLst>
                                        </p:cTn>
                                        <p:tgtEl>
                                          <p:spTgt spid="170"/>
                                        </p:tgtEl>
                                        <p:attrNameLst>
                                          <p:attrName>style.visibility</p:attrName>
                                        </p:attrNameLst>
                                      </p:cBhvr>
                                      <p:to>
                                        <p:strVal val="visible"/>
                                      </p:to>
                                    </p:set>
                                    <p:animEffect transition="in" filter="fade">
                                      <p:cBhvr>
                                        <p:cTn id="23" dur="125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P spid="169" grpId="0"/>
      <p:bldP spid="1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1"/>
            <a:ext cx="12188825" cy="6857999"/>
          </a:xfrm>
          <a:prstGeom prst="rect">
            <a:avLst/>
          </a:prstGeom>
        </p:spPr>
      </p:pic>
      <p:sp>
        <p:nvSpPr>
          <p:cNvPr id="3" name="Rectangle 2"/>
          <p:cNvSpPr/>
          <p:nvPr/>
        </p:nvSpPr>
        <p:spPr>
          <a:xfrm>
            <a:off x="-5217" y="-1"/>
            <a:ext cx="12228141" cy="688012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063" y="1145871"/>
            <a:ext cx="3047607" cy="723806"/>
          </a:xfrm>
          <a:prstGeom prst="rect">
            <a:avLst/>
          </a:prstGeom>
        </p:spPr>
      </p:pic>
      <p:grpSp>
        <p:nvGrpSpPr>
          <p:cNvPr id="8" name="Group 7"/>
          <p:cNvGrpSpPr/>
          <p:nvPr/>
        </p:nvGrpSpPr>
        <p:grpSpPr>
          <a:xfrm>
            <a:off x="3276600" y="2133600"/>
            <a:ext cx="2057400" cy="1485376"/>
            <a:chOff x="4951412" y="1437672"/>
            <a:chExt cx="2057400" cy="1485376"/>
          </a:xfrm>
        </p:grpSpPr>
        <p:sp>
          <p:nvSpPr>
            <p:cNvPr id="7" name="Rectangle 6"/>
            <p:cNvSpPr/>
            <p:nvPr/>
          </p:nvSpPr>
          <p:spPr>
            <a:xfrm>
              <a:off x="4951412" y="1524000"/>
              <a:ext cx="2057400" cy="116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5" descr="M:\Agreement\Ztore\logo 125x1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110" y="1437672"/>
              <a:ext cx="1980501" cy="148537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162609"/>
            <a:ext cx="2824364" cy="82377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9" name="TextBox 8"/>
          <p:cNvSpPr txBox="1"/>
          <p:nvPr/>
        </p:nvSpPr>
        <p:spPr>
          <a:xfrm>
            <a:off x="228600" y="416875"/>
            <a:ext cx="2286000" cy="369332"/>
          </a:xfrm>
          <a:prstGeom prst="rect">
            <a:avLst/>
          </a:prstGeom>
          <a:noFill/>
        </p:spPr>
        <p:txBody>
          <a:bodyPr wrap="square" rtlCol="0">
            <a:spAutoFit/>
          </a:bodyPr>
          <a:lstStyle/>
          <a:p>
            <a:r>
              <a:rPr lang="en-US" b="1" dirty="0">
                <a:solidFill>
                  <a:prstClr val="white"/>
                </a:solidFill>
                <a:latin typeface="微軟正黑體" panose="020B0604030504040204" pitchFamily="34" charset="-120"/>
                <a:ea typeface="微軟正黑體" panose="020B0604030504040204" pitchFamily="34" charset="-120"/>
              </a:rPr>
              <a:t>B1  </a:t>
            </a:r>
            <a:r>
              <a:rPr lang="zh-TW" altLang="en-US" b="1" dirty="0">
                <a:solidFill>
                  <a:prstClr val="white"/>
                </a:solidFill>
                <a:latin typeface="微軟正黑體" panose="020B0604030504040204" pitchFamily="34" charset="-120"/>
                <a:ea typeface="微軟正黑體" panose="020B0604030504040204" pitchFamily="34" charset="-120"/>
              </a:rPr>
              <a:t>超市及家居用品</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2193" y="2346149"/>
            <a:ext cx="2208736" cy="930451"/>
          </a:xfrm>
          <a:prstGeom prst="rect">
            <a:avLst/>
          </a:prstGeom>
        </p:spPr>
      </p:pic>
    </p:spTree>
    <p:extLst>
      <p:ext uri="{BB962C8B-B14F-4D97-AF65-F5344CB8AC3E}">
        <p14:creationId xmlns:p14="http://schemas.microsoft.com/office/powerpoint/2010/main" val="637026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p:cNvGrpSpPr/>
          <p:nvPr/>
        </p:nvGrpSpPr>
        <p:grpSpPr>
          <a:xfrm>
            <a:off x="-152400" y="449757"/>
            <a:ext cx="12573001" cy="6112090"/>
            <a:chOff x="-153988" y="449757"/>
            <a:chExt cx="12573001" cy="6112090"/>
          </a:xfrm>
        </p:grpSpPr>
        <p:pic>
          <p:nvPicPr>
            <p:cNvPr id="145" name="Picture 144"/>
            <p:cNvPicPr>
              <a:picLocks noChangeAspect="1"/>
            </p:cNvPicPr>
            <p:nvPr/>
          </p:nvPicPr>
          <p:blipFill rotWithShape="1">
            <a:blip r:embed="rId2" cstate="print">
              <a:extLst>
                <a:ext uri="{28A0092B-C50C-407E-A947-70E740481C1C}">
                  <a14:useLocalDpi xmlns:a14="http://schemas.microsoft.com/office/drawing/2010/main" val="0"/>
                </a:ext>
              </a:extLst>
            </a:blip>
            <a:srcRect l="8715" r="6713"/>
            <a:stretch/>
          </p:blipFill>
          <p:spPr>
            <a:xfrm>
              <a:off x="-153988" y="449757"/>
              <a:ext cx="12573001" cy="6112090"/>
            </a:xfrm>
            <a:prstGeom prst="rect">
              <a:avLst/>
            </a:prstGeom>
          </p:spPr>
        </p:pic>
        <p:sp>
          <p:nvSpPr>
            <p:cNvPr id="146" name="Rectangle 145"/>
            <p:cNvSpPr/>
            <p:nvPr/>
          </p:nvSpPr>
          <p:spPr>
            <a:xfrm>
              <a:off x="6112383" y="2706805"/>
              <a:ext cx="551175" cy="121947"/>
            </a:xfrm>
            <a:prstGeom prst="rect">
              <a:avLst/>
            </a:prstGeom>
            <a:solidFill>
              <a:srgbClr val="101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78" name="Picture 177"/>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36590"/>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1/F </a:t>
            </a:r>
            <a:r>
              <a:rPr lang="zh-TW" altLang="en-US" sz="1600" b="1" dirty="0">
                <a:solidFill>
                  <a:prstClr val="white"/>
                </a:solidFill>
                <a:latin typeface="微軟正黑體" panose="020B0604030504040204" pitchFamily="34" charset="-120"/>
                <a:ea typeface="微軟正黑體" panose="020B0604030504040204" pitchFamily="34" charset="-120"/>
              </a:rPr>
              <a:t>銀行服務</a:t>
            </a: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5" name="Picture 4"/>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3" name="Rounded Rectangle 112"/>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7" name="TextBox 126"/>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 B/</a:t>
            </a:r>
            <a:r>
              <a:rPr lang="en-US" altLang="zh-TW" sz="1400" dirty="0">
                <a:solidFill>
                  <a:prstClr val="black"/>
                </a:solidFill>
                <a:latin typeface="Calibri"/>
                <a:ea typeface="新細明體" panose="02020500000000000000" pitchFamily="18" charset="-120"/>
              </a:rPr>
              <a:t>1</a:t>
            </a:r>
            <a:r>
              <a:rPr lang="zh-TW" altLang="en-US" sz="1400" dirty="0">
                <a:solidFill>
                  <a:prstClr val="black"/>
                </a:solidFill>
                <a:latin typeface="Calibri"/>
                <a:ea typeface="新細明體" panose="02020500000000000000" pitchFamily="18" charset="-120"/>
              </a:rPr>
              <a:t> </a:t>
            </a:r>
            <a:r>
              <a:rPr lang="en-US" sz="1400" dirty="0">
                <a:solidFill>
                  <a:prstClr val="black"/>
                </a:solidFill>
                <a:latin typeface="Calibri"/>
              </a:rPr>
              <a:t>↑ </a:t>
            </a:r>
            <a:endParaRPr lang="en-US" sz="1400" dirty="0">
              <a:solidFill>
                <a:prstClr val="black"/>
              </a:solidFill>
              <a:latin typeface="Calibri"/>
            </a:endParaRPr>
          </a:p>
        </p:txBody>
      </p:sp>
      <p:sp>
        <p:nvSpPr>
          <p:cNvPr id="111" name="TextBox 110"/>
          <p:cNvSpPr txBox="1"/>
          <p:nvPr/>
        </p:nvSpPr>
        <p:spPr>
          <a:xfrm>
            <a:off x="9839901" y="1981601"/>
            <a:ext cx="720366" cy="307777"/>
          </a:xfrm>
          <a:prstGeom prst="rect">
            <a:avLst/>
          </a:prstGeom>
          <a:noFill/>
        </p:spPr>
        <p:txBody>
          <a:bodyPr wrap="square" rtlCol="0">
            <a:spAutoFit/>
          </a:bodyPr>
          <a:lstStyle/>
          <a:p>
            <a:r>
              <a:rPr lang="en-US" sz="1400" dirty="0">
                <a:solidFill>
                  <a:prstClr val="black"/>
                </a:solidFill>
                <a:latin typeface="Calibri"/>
              </a:rPr>
              <a:t>1/F </a:t>
            </a:r>
            <a:endParaRPr lang="en-US" sz="1400" dirty="0">
              <a:solidFill>
                <a:prstClr val="black"/>
              </a:solidFill>
              <a:latin typeface="Calibri"/>
            </a:endParaRPr>
          </a:p>
        </p:txBody>
      </p:sp>
      <p:pic>
        <p:nvPicPr>
          <p:cNvPr id="118" name="Picture 11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25" name="Picture 124"/>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14" name="TextBox 113"/>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28" name="TextBox 12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37" name="Picture 13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38" name="Picture 13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2" name="TextBox 141"/>
          <p:cNvSpPr txBox="1"/>
          <p:nvPr/>
        </p:nvSpPr>
        <p:spPr>
          <a:xfrm>
            <a:off x="9736915" y="3680074"/>
            <a:ext cx="538819" cy="261610"/>
          </a:xfrm>
          <a:prstGeom prst="rect">
            <a:avLst/>
          </a:prstGeom>
          <a:noFill/>
        </p:spPr>
        <p:txBody>
          <a:bodyPr wrap="square" rtlCol="0">
            <a:spAutoFit/>
          </a:bodyPr>
          <a:lstStyle/>
          <a:p>
            <a:r>
              <a:rPr lang="en-US" sz="1100" dirty="0">
                <a:solidFill>
                  <a:srgbClr val="FFFF00"/>
                </a:solidFill>
                <a:latin typeface="Calibri"/>
              </a:rPr>
              <a:t>1</a:t>
            </a:r>
            <a:endParaRPr lang="en-US" sz="1100" dirty="0">
              <a:solidFill>
                <a:srgbClr val="FFFF00"/>
              </a:solidFill>
              <a:latin typeface="Calibri"/>
            </a:endParaRPr>
          </a:p>
        </p:txBody>
      </p:sp>
      <p:sp>
        <p:nvSpPr>
          <p:cNvPr id="143" name="TextBox 142"/>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4" name="TextBox 143"/>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4" name="Picture 15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8" name="TextBox 157"/>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9" name="TextBox 158"/>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60" name="TextBox 159"/>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61" name="TextBox 160"/>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63" name="TextBox 162"/>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8" name="Group 7"/>
          <p:cNvGrpSpPr/>
          <p:nvPr/>
        </p:nvGrpSpPr>
        <p:grpSpPr>
          <a:xfrm>
            <a:off x="9738908" y="4237302"/>
            <a:ext cx="232389" cy="220362"/>
            <a:chOff x="12789125" y="4767955"/>
            <a:chExt cx="232389" cy="220362"/>
          </a:xfrm>
        </p:grpSpPr>
        <p:pic>
          <p:nvPicPr>
            <p:cNvPr id="7" name="Picture 6"/>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73" name="Isosceles Triangle 172"/>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4" name="Isosceles Triangle 173"/>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9" name="Group 8"/>
          <p:cNvGrpSpPr/>
          <p:nvPr/>
        </p:nvGrpSpPr>
        <p:grpSpPr>
          <a:xfrm>
            <a:off x="10084892" y="4234150"/>
            <a:ext cx="232389" cy="220362"/>
            <a:chOff x="13239585" y="4761947"/>
            <a:chExt cx="232389" cy="220362"/>
          </a:xfrm>
        </p:grpSpPr>
        <p:pic>
          <p:nvPicPr>
            <p:cNvPr id="175" name="Picture 174"/>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76" name="Isosceles Triangle 175"/>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7" name="Isosceles Triangle 176"/>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93429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7"/>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125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7" grpId="0"/>
      <p:bldP spid="1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88" y="0"/>
            <a:ext cx="12215812" cy="6858000"/>
            <a:chOff x="0" y="0"/>
            <a:chExt cx="12215812"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539" y="0"/>
              <a:ext cx="9975273"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7338"/>
            <a:stretch/>
          </p:blipFill>
          <p:spPr>
            <a:xfrm>
              <a:off x="0" y="0"/>
              <a:ext cx="3503612" cy="6858000"/>
            </a:xfrm>
            <a:prstGeom prst="rect">
              <a:avLst/>
            </a:prstGeom>
          </p:spPr>
        </p:pic>
      </p:grpSp>
      <p:sp>
        <p:nvSpPr>
          <p:cNvPr id="8" name="Rectangle 7"/>
          <p:cNvSpPr/>
          <p:nvPr/>
        </p:nvSpPr>
        <p:spPr>
          <a:xfrm>
            <a:off x="-65258" y="-119062"/>
            <a:ext cx="12282658" cy="7205661"/>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4" name="Group 3"/>
          <p:cNvGrpSpPr/>
          <p:nvPr/>
        </p:nvGrpSpPr>
        <p:grpSpPr>
          <a:xfrm>
            <a:off x="7714773" y="2325611"/>
            <a:ext cx="1994140" cy="1189114"/>
            <a:chOff x="12895157" y="3014750"/>
            <a:chExt cx="1994140" cy="118911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319" t="42222" r="56424" b="43333"/>
            <a:stretch/>
          </p:blipFill>
          <p:spPr>
            <a:xfrm>
              <a:off x="12895157" y="3309939"/>
              <a:ext cx="1994140" cy="893925"/>
            </a:xfrm>
            <a:prstGeom prst="rect">
              <a:avLst/>
            </a:prstGeom>
          </p:spPr>
        </p:pic>
        <p:grpSp>
          <p:nvGrpSpPr>
            <p:cNvPr id="16" name="Group 15"/>
            <p:cNvGrpSpPr/>
            <p:nvPr/>
          </p:nvGrpSpPr>
          <p:grpSpPr>
            <a:xfrm>
              <a:off x="12895157" y="3014750"/>
              <a:ext cx="1994140" cy="369335"/>
              <a:chOff x="8450221" y="2211101"/>
              <a:chExt cx="2189008" cy="409278"/>
            </a:xfrm>
          </p:grpSpPr>
          <p:sp>
            <p:nvSpPr>
              <p:cNvPr id="17" name="Rectangle 16"/>
              <p:cNvSpPr/>
              <p:nvPr/>
            </p:nvSpPr>
            <p:spPr>
              <a:xfrm>
                <a:off x="8450221" y="2211101"/>
                <a:ext cx="2189008" cy="369332"/>
              </a:xfrm>
              <a:prstGeom prst="rect">
                <a:avLst/>
              </a:prstGeom>
              <a:solidFill>
                <a:srgbClr val="66B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8502909" y="2211104"/>
                <a:ext cx="1524000" cy="409275"/>
              </a:xfrm>
              <a:prstGeom prst="rect">
                <a:avLst/>
              </a:prstGeom>
              <a:noFill/>
            </p:spPr>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私人貸款</a:t>
                </a:r>
                <a:endParaRPr lang="en-US" b="1" dirty="0">
                  <a:solidFill>
                    <a:prstClr val="white"/>
                  </a:solidFill>
                  <a:latin typeface="微軟正黑體" panose="020B0604030504040204" pitchFamily="34" charset="-120"/>
                  <a:ea typeface="微軟正黑體" panose="020B0604030504040204" pitchFamily="34" charset="-120"/>
                </a:endParaRPr>
              </a:p>
            </p:txBody>
          </p:sp>
        </p:grpSp>
      </p:grpSp>
      <p:sp>
        <p:nvSpPr>
          <p:cNvPr id="20" name="Rectangle 19"/>
          <p:cNvSpPr/>
          <p:nvPr/>
        </p:nvSpPr>
        <p:spPr>
          <a:xfrm>
            <a:off x="697602" y="2285608"/>
            <a:ext cx="1976948" cy="333287"/>
          </a:xfrm>
          <a:prstGeom prst="rect">
            <a:avLst/>
          </a:prstGeom>
          <a:solidFill>
            <a:srgbClr val="4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ounded Rectangle 2"/>
          <p:cNvSpPr/>
          <p:nvPr/>
        </p:nvSpPr>
        <p:spPr>
          <a:xfrm>
            <a:off x="800044" y="2316085"/>
            <a:ext cx="6400382" cy="3214630"/>
          </a:xfrm>
          <a:prstGeom prst="roundRect">
            <a:avLst>
              <a:gd name="adj" fmla="val 312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605" y="4126295"/>
            <a:ext cx="1957382" cy="130254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1" y="4159711"/>
            <a:ext cx="1951135" cy="123571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801" y="2809110"/>
            <a:ext cx="1951839" cy="123209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6472" y="4160212"/>
            <a:ext cx="1977503" cy="125447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972" y="2816441"/>
            <a:ext cx="1958546" cy="123429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1" y="2785258"/>
            <a:ext cx="1958899" cy="1232098"/>
          </a:xfrm>
          <a:prstGeom prst="rect">
            <a:avLst/>
          </a:prstGeom>
        </p:spPr>
      </p:pic>
      <p:sp>
        <p:nvSpPr>
          <p:cNvPr id="21" name="TextBox 20"/>
          <p:cNvSpPr txBox="1"/>
          <p:nvPr/>
        </p:nvSpPr>
        <p:spPr>
          <a:xfrm>
            <a:off x="869728" y="2362200"/>
            <a:ext cx="1375269" cy="369332"/>
          </a:xfrm>
          <a:prstGeom prst="rect">
            <a:avLst/>
          </a:prstGeom>
          <a:noFill/>
        </p:spPr>
        <p:txBody>
          <a:bodyPr wrap="square" rtlCol="0">
            <a:spAutoFit/>
          </a:bodyPr>
          <a:lstStyle/>
          <a:p>
            <a:r>
              <a:rPr lang="zh-TW" altLang="en-US" b="1" dirty="0">
                <a:solidFill>
                  <a:srgbClr val="1F497D"/>
                </a:solidFill>
                <a:latin typeface="微軟正黑體" panose="020B0604030504040204" pitchFamily="34" charset="-120"/>
                <a:ea typeface="微軟正黑體" panose="020B0604030504040204" pitchFamily="34" charset="-120"/>
              </a:rPr>
              <a:t>信用卡申請</a:t>
            </a:r>
            <a:endParaRPr lang="en-US" b="1" dirty="0">
              <a:solidFill>
                <a:srgbClr val="1F497D"/>
              </a:solidFill>
              <a:latin typeface="微軟正黑體" panose="020B0604030504040204" pitchFamily="34" charset="-120"/>
              <a:ea typeface="微軟正黑體" panose="020B0604030504040204" pitchFamily="34" charset="-120"/>
            </a:endParaRPr>
          </a:p>
        </p:txBody>
      </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37" name="TextBox 36"/>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1/F </a:t>
            </a:r>
            <a:r>
              <a:rPr lang="zh-TW" altLang="en-US" b="1" dirty="0">
                <a:solidFill>
                  <a:prstClr val="white"/>
                </a:solidFill>
                <a:latin typeface="微軟正黑體" panose="020B0604030504040204" pitchFamily="34" charset="-120"/>
                <a:ea typeface="微軟正黑體" panose="020B0604030504040204" pitchFamily="34" charset="-120"/>
              </a:rPr>
              <a:t>銀行服務</a:t>
            </a:r>
          </a:p>
        </p:txBody>
      </p:sp>
    </p:spTree>
    <p:extLst>
      <p:ext uri="{BB962C8B-B14F-4D97-AF65-F5344CB8AC3E}">
        <p14:creationId xmlns:p14="http://schemas.microsoft.com/office/powerpoint/2010/main" val="4106795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88" y="0"/>
            <a:ext cx="12215812" cy="6858000"/>
            <a:chOff x="0" y="0"/>
            <a:chExt cx="12215812"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539" y="0"/>
              <a:ext cx="9975273"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7338"/>
            <a:stretch/>
          </p:blipFill>
          <p:spPr>
            <a:xfrm>
              <a:off x="0" y="0"/>
              <a:ext cx="3503612" cy="6858000"/>
            </a:xfrm>
            <a:prstGeom prst="rect">
              <a:avLst/>
            </a:prstGeom>
          </p:spPr>
        </p:pic>
      </p:grpSp>
      <p:sp>
        <p:nvSpPr>
          <p:cNvPr id="43" name="Rectangle 42"/>
          <p:cNvSpPr/>
          <p:nvPr/>
        </p:nvSpPr>
        <p:spPr>
          <a:xfrm>
            <a:off x="1589" y="-484539"/>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0" name="Rectangle 19"/>
          <p:cNvSpPr/>
          <p:nvPr/>
        </p:nvSpPr>
        <p:spPr>
          <a:xfrm>
            <a:off x="1676400" y="2176093"/>
            <a:ext cx="1976948" cy="333287"/>
          </a:xfrm>
          <a:prstGeom prst="rect">
            <a:avLst/>
          </a:prstGeom>
          <a:solidFill>
            <a:srgbClr val="4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4" name="Group 33"/>
          <p:cNvGrpSpPr/>
          <p:nvPr/>
        </p:nvGrpSpPr>
        <p:grpSpPr>
          <a:xfrm>
            <a:off x="1058531" y="627702"/>
            <a:ext cx="2502694" cy="928041"/>
            <a:chOff x="7556632" y="4260096"/>
            <a:chExt cx="2502694" cy="928041"/>
          </a:xfrm>
        </p:grpSpPr>
        <p:pic>
          <p:nvPicPr>
            <p:cNvPr id="24" name="Picture 23"/>
            <p:cNvPicPr>
              <a:picLocks noChangeAspect="1"/>
            </p:cNvPicPr>
            <p:nvPr/>
          </p:nvPicPr>
          <p:blipFill rotWithShape="1">
            <a:blip r:embed="rId3"/>
            <a:srcRect l="10585" t="12385" r="77737" b="82197"/>
            <a:stretch/>
          </p:blipFill>
          <p:spPr>
            <a:xfrm>
              <a:off x="7556632" y="4260096"/>
              <a:ext cx="2502694" cy="653128"/>
            </a:xfrm>
            <a:prstGeom prst="rect">
              <a:avLst/>
            </a:prstGeom>
          </p:spPr>
        </p:pic>
        <p:grpSp>
          <p:nvGrpSpPr>
            <p:cNvPr id="30" name="Group 29"/>
            <p:cNvGrpSpPr/>
            <p:nvPr/>
          </p:nvGrpSpPr>
          <p:grpSpPr>
            <a:xfrm>
              <a:off x="7556632" y="4790349"/>
              <a:ext cx="2502694" cy="397788"/>
              <a:chOff x="8448479" y="3168033"/>
              <a:chExt cx="2190749" cy="440808"/>
            </a:xfrm>
          </p:grpSpPr>
          <p:sp>
            <p:nvSpPr>
              <p:cNvPr id="31" name="Rectangle 30"/>
              <p:cNvSpPr/>
              <p:nvPr/>
            </p:nvSpPr>
            <p:spPr>
              <a:xfrm>
                <a:off x="8448479" y="3239509"/>
                <a:ext cx="2190749" cy="369332"/>
              </a:xfrm>
              <a:prstGeom prst="rect">
                <a:avLst/>
              </a:prstGeom>
              <a:solidFill>
                <a:srgbClr val="0E2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TextBox 31"/>
              <p:cNvSpPr txBox="1"/>
              <p:nvPr/>
            </p:nvSpPr>
            <p:spPr>
              <a:xfrm>
                <a:off x="8498013" y="3168033"/>
                <a:ext cx="2107944" cy="409275"/>
              </a:xfrm>
              <a:prstGeom prst="rect">
                <a:avLst/>
              </a:prstGeom>
              <a:noFill/>
            </p:spPr>
            <p:txBody>
              <a:bodyPr wrap="square" rtlCol="0">
                <a:spAutoFit/>
              </a:bodyPr>
              <a:lstStyle/>
              <a:p>
                <a:r>
                  <a:rPr lang="en-US" altLang="zh-TW" b="1" dirty="0">
                    <a:solidFill>
                      <a:prstClr val="white"/>
                    </a:solidFill>
                    <a:latin typeface="微軟正黑體" panose="020B0604030504040204" pitchFamily="34" charset="-120"/>
                    <a:ea typeface="微軟正黑體" panose="020B0604030504040204" pitchFamily="34" charset="-120"/>
                  </a:rPr>
                  <a:t>   </a:t>
                </a:r>
                <a:r>
                  <a:rPr lang="zh-TW" altLang="en-US" b="1" dirty="0">
                    <a:solidFill>
                      <a:prstClr val="white"/>
                    </a:solidFill>
                    <a:latin typeface="微軟正黑體" panose="020B0604030504040204" pitchFamily="34" charset="-120"/>
                    <a:ea typeface="微軟正黑體" panose="020B0604030504040204" pitchFamily="34" charset="-120"/>
                  </a:rPr>
                  <a:t>戶口申請</a:t>
                </a:r>
                <a:endParaRPr lang="en-US" b="1" dirty="0">
                  <a:solidFill>
                    <a:prstClr val="white"/>
                  </a:solidFill>
                  <a:latin typeface="微軟正黑體" panose="020B0604030504040204" pitchFamily="34" charset="-120"/>
                  <a:ea typeface="微軟正黑體" panose="020B0604030504040204" pitchFamily="34" charset="-120"/>
                </a:endParaRPr>
              </a:p>
            </p:txBody>
          </p:sp>
        </p:grpSp>
      </p:grpSp>
      <p:sp>
        <p:nvSpPr>
          <p:cNvPr id="29" name="TextBox 28"/>
          <p:cNvSpPr txBox="1"/>
          <p:nvPr/>
        </p:nvSpPr>
        <p:spPr>
          <a:xfrm>
            <a:off x="890423" y="4647044"/>
            <a:ext cx="4632285" cy="1200098"/>
          </a:xfrm>
          <a:prstGeom prst="rect">
            <a:avLst/>
          </a:prstGeom>
          <a:noFill/>
        </p:spPr>
        <p:txBody>
          <a:bodyPr wrap="square" lIns="89744" tIns="45606" rIns="89744" bIns="45606" rtlCol="0">
            <a:spAutoFit/>
          </a:bodyPr>
          <a:lstStyle/>
          <a:p>
            <a:pPr defTabSz="897762">
              <a:defRPr/>
            </a:pPr>
            <a:r>
              <a:rPr lang="en-US" sz="7200" dirty="0">
                <a:solidFill>
                  <a:srgbClr val="FFFFFF"/>
                </a:solidFill>
                <a:latin typeface="Raleway" panose="020B0503030101060003" pitchFamily="34" charset="0"/>
              </a:rPr>
              <a:t>3</a:t>
            </a:r>
            <a:r>
              <a:rPr lang="en-US" altLang="zh-TW" sz="7200" dirty="0">
                <a:solidFill>
                  <a:srgbClr val="FFFFFF"/>
                </a:solidFill>
                <a:latin typeface="Raleway" panose="020B0503030101060003" pitchFamily="34" charset="0"/>
                <a:ea typeface="新細明體" panose="02020500000000000000" pitchFamily="18" charset="-120"/>
              </a:rPr>
              <a:t>5</a:t>
            </a:r>
            <a:r>
              <a:rPr lang="zh-TW" altLang="en-US" sz="7200" dirty="0">
                <a:solidFill>
                  <a:srgbClr val="FFFFFF"/>
                </a:solidFill>
                <a:latin typeface="Raleway" panose="020B0503030101060003" pitchFamily="34" charset="0"/>
                <a:ea typeface="新細明體" panose="02020500000000000000" pitchFamily="18" charset="-120"/>
              </a:rPr>
              <a:t> </a:t>
            </a:r>
            <a:r>
              <a:rPr lang="en-US" altLang="zh-TW" sz="7200" dirty="0">
                <a:solidFill>
                  <a:srgbClr val="FFFFFF"/>
                </a:solidFill>
                <a:latin typeface="Calibri"/>
                <a:ea typeface="新細明體" panose="02020500000000000000" pitchFamily="18" charset="-120"/>
              </a:rPr>
              <a:t>IBV</a:t>
            </a:r>
            <a:endParaRPr lang="en-US" sz="7200" dirty="0">
              <a:solidFill>
                <a:srgbClr val="FFFFFF"/>
              </a:solidFill>
              <a:latin typeface="Calibri"/>
            </a:endParaRPr>
          </a:p>
        </p:txBody>
      </p:sp>
      <p:sp>
        <p:nvSpPr>
          <p:cNvPr id="19" name="TextBox 18"/>
          <p:cNvSpPr txBox="1"/>
          <p:nvPr/>
        </p:nvSpPr>
        <p:spPr>
          <a:xfrm>
            <a:off x="828243" y="3722537"/>
            <a:ext cx="3808734" cy="954107"/>
          </a:xfrm>
          <a:prstGeom prst="rect">
            <a:avLst/>
          </a:prstGeom>
          <a:noFill/>
        </p:spPr>
        <p:txBody>
          <a:bodyPr wrap="square" rtlCol="0">
            <a:spAutoFit/>
          </a:bodyPr>
          <a:lstStyle/>
          <a:p>
            <a:r>
              <a:rPr lang="zh-TW" altLang="en-US" sz="2800" dirty="0">
                <a:solidFill>
                  <a:prstClr val="white"/>
                </a:solidFill>
                <a:latin typeface="微軟正黑體" panose="020B0604030504040204" pitchFamily="34" charset="-120"/>
                <a:ea typeface="微軟正黑體" panose="020B0604030504040204" pitchFamily="34" charset="-120"/>
              </a:rPr>
              <a:t>成</a:t>
            </a:r>
            <a:r>
              <a:rPr lang="zh-TW" altLang="en-US" sz="2800" dirty="0">
                <a:solidFill>
                  <a:prstClr val="white"/>
                </a:solidFill>
                <a:latin typeface="微軟正黑體" panose="020B0604030504040204" pitchFamily="34" charset="-120"/>
                <a:ea typeface="微軟正黑體" panose="020B0604030504040204" pitchFamily="34" charset="-120"/>
              </a:rPr>
              <a:t>功於網上商店</a:t>
            </a:r>
            <a:endParaRPr lang="en-US" altLang="zh-TW" sz="2800" dirty="0">
              <a:solidFill>
                <a:prstClr val="white"/>
              </a:solidFill>
              <a:latin typeface="微軟正黑體" panose="020B0604030504040204" pitchFamily="34" charset="-120"/>
              <a:ea typeface="微軟正黑體" panose="020B0604030504040204" pitchFamily="34" charset="-120"/>
            </a:endParaRPr>
          </a:p>
          <a:p>
            <a:r>
              <a:rPr lang="zh-TW" altLang="en-US" sz="2800" dirty="0">
                <a:solidFill>
                  <a:prstClr val="white"/>
                </a:solidFill>
                <a:latin typeface="微軟正黑體" panose="020B0604030504040204" pitchFamily="34" charset="-120"/>
                <a:ea typeface="微軟正黑體" panose="020B0604030504040204" pitchFamily="34" charset="-120"/>
              </a:rPr>
              <a:t>開</a:t>
            </a:r>
            <a:r>
              <a:rPr lang="zh-TW" altLang="en-US" sz="2800" dirty="0">
                <a:solidFill>
                  <a:prstClr val="white"/>
                </a:solidFill>
                <a:latin typeface="微軟正黑體" panose="020B0604030504040204" pitchFamily="34" charset="-120"/>
                <a:ea typeface="微軟正黑體" panose="020B0604030504040204" pitchFamily="34" charset="-120"/>
              </a:rPr>
              <a:t>立</a:t>
            </a:r>
            <a:r>
              <a:rPr lang="en-US" sz="2800" dirty="0">
                <a:solidFill>
                  <a:prstClr val="white"/>
                </a:solidFill>
                <a:latin typeface="微軟正黑體" panose="020B0604030504040204" pitchFamily="34" charset="-120"/>
                <a:ea typeface="微軟正黑體" panose="020B0604030504040204" pitchFamily="34" charset="-120"/>
              </a:rPr>
              <a:t>Citi Priority</a:t>
            </a:r>
            <a:r>
              <a:rPr lang="zh-TW" altLang="en-US" sz="2800" dirty="0">
                <a:solidFill>
                  <a:prstClr val="white"/>
                </a:solidFill>
                <a:latin typeface="微軟正黑體" panose="020B0604030504040204" pitchFamily="34" charset="-120"/>
                <a:ea typeface="微軟正黑體" panose="020B0604030504040204" pitchFamily="34" charset="-120"/>
              </a:rPr>
              <a:t>戶</a:t>
            </a:r>
            <a:r>
              <a:rPr lang="zh-TW" altLang="en-US" sz="2800" dirty="0">
                <a:solidFill>
                  <a:prstClr val="white"/>
                </a:solidFill>
                <a:latin typeface="微軟正黑體" panose="020B0604030504040204" pitchFamily="34" charset="-120"/>
                <a:ea typeface="微軟正黑體" panose="020B0604030504040204" pitchFamily="34" charset="-120"/>
              </a:rPr>
              <a:t>口</a:t>
            </a:r>
            <a:endParaRPr lang="en-US" sz="2800" dirty="0">
              <a:solidFill>
                <a:prstClr val="white"/>
              </a:solidFill>
              <a:latin typeface="微軟正黑體" panose="020B0604030504040204" pitchFamily="34" charset="-120"/>
              <a:ea typeface="微軟正黑體" panose="020B0604030504040204" pitchFamily="34" charset="-120"/>
            </a:endParaRPr>
          </a:p>
        </p:txBody>
      </p:sp>
      <p:sp>
        <p:nvSpPr>
          <p:cNvPr id="36" name="TextBox 35"/>
          <p:cNvSpPr txBox="1"/>
          <p:nvPr/>
        </p:nvSpPr>
        <p:spPr>
          <a:xfrm>
            <a:off x="828244" y="2004970"/>
            <a:ext cx="6206083" cy="1631216"/>
          </a:xfrm>
          <a:prstGeom prst="rect">
            <a:avLst/>
          </a:prstGeom>
          <a:noFill/>
        </p:spPr>
        <p:txBody>
          <a:bodyPr wrap="square" rtlCol="0">
            <a:spAutoFit/>
          </a:bodyPr>
          <a:lstStyle/>
          <a:p>
            <a:r>
              <a:rPr lang="en-US" altLang="zh-TW" sz="2000" dirty="0">
                <a:solidFill>
                  <a:prstClr val="white"/>
                </a:solidFill>
                <a:latin typeface="微軟正黑體" panose="020B0604030504040204" pitchFamily="34" charset="-120"/>
                <a:ea typeface="微軟正黑體" panose="020B0604030504040204" pitchFamily="34" charset="-120"/>
              </a:rPr>
              <a:t>Citi Priority </a:t>
            </a:r>
            <a:r>
              <a:rPr lang="zh-TW" altLang="en-US" sz="2000" dirty="0">
                <a:solidFill>
                  <a:prstClr val="white"/>
                </a:solidFill>
                <a:latin typeface="微軟正黑體" panose="020B0604030504040204" pitchFamily="34" charset="-120"/>
                <a:ea typeface="微軟正黑體" panose="020B0604030504040204" pitchFamily="34" charset="-120"/>
              </a:rPr>
              <a:t>所帶來的不僅僅是一個優越身份，更是一道</a:t>
            </a:r>
            <a:r>
              <a:rPr lang="zh-TW" altLang="en-US" sz="2000" dirty="0">
                <a:solidFill>
                  <a:prstClr val="white"/>
                </a:solidFill>
                <a:latin typeface="微軟正黑體" panose="020B0604030504040204" pitchFamily="34" charset="-120"/>
                <a:ea typeface="微軟正黑體" panose="020B0604030504040204" pitchFamily="34" charset="-120"/>
              </a:rPr>
              <a:t>讓你輕</a:t>
            </a:r>
            <a:r>
              <a:rPr lang="zh-TW" altLang="en-US" sz="2000" dirty="0">
                <a:solidFill>
                  <a:prstClr val="white"/>
                </a:solidFill>
                <a:latin typeface="微軟正黑體" panose="020B0604030504040204" pitchFamily="34" charset="-120"/>
                <a:ea typeface="微軟正黑體" panose="020B0604030504040204" pitchFamily="34" charset="-120"/>
              </a:rPr>
              <a:t>易通達豐饒財富之旅的大門。</a:t>
            </a: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從</a:t>
            </a:r>
            <a:r>
              <a:rPr lang="zh-TW" altLang="en-US" sz="2000" dirty="0">
                <a:solidFill>
                  <a:prstClr val="white"/>
                </a:solidFill>
                <a:latin typeface="微軟正黑體" panose="020B0604030504040204" pitchFamily="34" charset="-120"/>
                <a:ea typeface="微軟正黑體" panose="020B0604030504040204" pitchFamily="34" charset="-120"/>
              </a:rPr>
              <a:t>個人化利率到長遠投資建議，以及豁免全球匯款及取款手續費中，處處以您為先，就是</a:t>
            </a:r>
            <a:r>
              <a:rPr lang="en-US" altLang="zh-TW" sz="2000" dirty="0">
                <a:solidFill>
                  <a:prstClr val="white"/>
                </a:solidFill>
                <a:latin typeface="微軟正黑體" panose="020B0604030504040204" pitchFamily="34" charset="-120"/>
                <a:ea typeface="微軟正黑體" panose="020B0604030504040204" pitchFamily="34" charset="-120"/>
              </a:rPr>
              <a:t>Citi Priority</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grpSp>
        <p:nvGrpSpPr>
          <p:cNvPr id="39" name="Group 38"/>
          <p:cNvGrpSpPr/>
          <p:nvPr/>
        </p:nvGrpSpPr>
        <p:grpSpPr>
          <a:xfrm>
            <a:off x="9982200" y="177380"/>
            <a:ext cx="2382576" cy="532612"/>
            <a:chOff x="10313324" y="457200"/>
            <a:chExt cx="2382576" cy="532612"/>
          </a:xfrm>
        </p:grpSpPr>
        <p:sp>
          <p:nvSpPr>
            <p:cNvPr id="40" name="Snip Single Corner Rectangle 3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TextBox 40"/>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Tree>
    <p:extLst>
      <p:ext uri="{BB962C8B-B14F-4D97-AF65-F5344CB8AC3E}">
        <p14:creationId xmlns:p14="http://schemas.microsoft.com/office/powerpoint/2010/main" val="133048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 t="10310" r="-27" b="5333"/>
          <a:stretch/>
        </p:blipFill>
        <p:spPr>
          <a:xfrm>
            <a:off x="1588" y="0"/>
            <a:ext cx="12190413" cy="6858000"/>
          </a:xfrm>
          <a:prstGeom prst="rect">
            <a:avLst/>
          </a:prstGeom>
        </p:spPr>
      </p:pic>
      <p:sp>
        <p:nvSpPr>
          <p:cNvPr id="6" name="Rectangle 5"/>
          <p:cNvSpPr/>
          <p:nvPr/>
        </p:nvSpPr>
        <p:spPr>
          <a:xfrm>
            <a:off x="-152400" y="-76200"/>
            <a:ext cx="13106400" cy="7239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1" name="Rectangle 20"/>
          <p:cNvSpPr/>
          <p:nvPr/>
        </p:nvSpPr>
        <p:spPr>
          <a:xfrm>
            <a:off x="-6031" y="1955090"/>
            <a:ext cx="7321231" cy="401483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9" name="Group 8"/>
          <p:cNvGrpSpPr/>
          <p:nvPr/>
        </p:nvGrpSpPr>
        <p:grpSpPr>
          <a:xfrm>
            <a:off x="9982200" y="177380"/>
            <a:ext cx="2382576" cy="532612"/>
            <a:chOff x="10313324" y="457200"/>
            <a:chExt cx="2382576" cy="532612"/>
          </a:xfrm>
        </p:grpSpPr>
        <p:sp>
          <p:nvSpPr>
            <p:cNvPr id="10" name="Snip Single Corner Rectangle 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17" name="Rectangle 16"/>
          <p:cNvSpPr/>
          <p:nvPr/>
        </p:nvSpPr>
        <p:spPr>
          <a:xfrm>
            <a:off x="1676400" y="2176093"/>
            <a:ext cx="1976948" cy="333287"/>
          </a:xfrm>
          <a:prstGeom prst="rect">
            <a:avLst/>
          </a:prstGeom>
          <a:solidFill>
            <a:srgbClr val="4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828244" y="4653092"/>
            <a:ext cx="4632285" cy="1200098"/>
          </a:xfrm>
          <a:prstGeom prst="rect">
            <a:avLst/>
          </a:prstGeom>
          <a:noFill/>
        </p:spPr>
        <p:txBody>
          <a:bodyPr wrap="square" lIns="89744" tIns="45606" rIns="89744" bIns="45606" rtlCol="0">
            <a:spAutoFit/>
          </a:bodyPr>
          <a:lstStyle/>
          <a:p>
            <a:pPr defTabSz="897762">
              <a:defRPr/>
            </a:pPr>
            <a:r>
              <a:rPr lang="en-US" altLang="zh-TW" sz="7200" dirty="0">
                <a:solidFill>
                  <a:srgbClr val="FFFFFF"/>
                </a:solidFill>
                <a:latin typeface="Calibri"/>
                <a:ea typeface="新細明體" panose="02020500000000000000" pitchFamily="18" charset="-120"/>
              </a:rPr>
              <a:t>25</a:t>
            </a:r>
            <a:r>
              <a:rPr lang="zh-TW" altLang="en-US" sz="7200" dirty="0">
                <a:solidFill>
                  <a:srgbClr val="FFFFFF"/>
                </a:solidFill>
                <a:latin typeface="Calibri"/>
                <a:ea typeface="新細明體" panose="02020500000000000000" pitchFamily="18" charset="-120"/>
              </a:rPr>
              <a:t> </a:t>
            </a:r>
            <a:r>
              <a:rPr lang="en-US" altLang="zh-TW" sz="7200" dirty="0">
                <a:solidFill>
                  <a:srgbClr val="FFFFFF"/>
                </a:solidFill>
                <a:latin typeface="Calibri"/>
                <a:ea typeface="新細明體" panose="02020500000000000000" pitchFamily="18" charset="-120"/>
              </a:rPr>
              <a:t>IBV</a:t>
            </a:r>
            <a:endParaRPr lang="en-US" sz="7200" dirty="0">
              <a:solidFill>
                <a:srgbClr val="FFFFFF"/>
              </a:solidFill>
              <a:latin typeface="Calibri"/>
            </a:endParaRPr>
          </a:p>
        </p:txBody>
      </p:sp>
      <p:sp>
        <p:nvSpPr>
          <p:cNvPr id="24" name="Rectangle 23"/>
          <p:cNvSpPr/>
          <p:nvPr/>
        </p:nvSpPr>
        <p:spPr>
          <a:xfrm>
            <a:off x="4319115" y="4216056"/>
            <a:ext cx="2590800" cy="1579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828243" y="3582256"/>
            <a:ext cx="3808734" cy="954107"/>
          </a:xfrm>
          <a:prstGeom prst="rect">
            <a:avLst/>
          </a:prstGeom>
          <a:noFill/>
        </p:spPr>
        <p:txBody>
          <a:bodyPr wrap="square" rtlCol="0">
            <a:spAutoFit/>
          </a:bodyPr>
          <a:lstStyle/>
          <a:p>
            <a:r>
              <a:rPr lang="zh-TW" altLang="en-US" sz="2800" dirty="0">
                <a:solidFill>
                  <a:prstClr val="white"/>
                </a:solidFill>
                <a:latin typeface="微軟正黑體" panose="020B0604030504040204" pitchFamily="34" charset="-120"/>
                <a:ea typeface="微軟正黑體" panose="020B0604030504040204" pitchFamily="34" charset="-120"/>
              </a:rPr>
              <a:t>於網上商店</a:t>
            </a:r>
            <a:endParaRPr lang="en-US" altLang="zh-TW" sz="2800" dirty="0">
              <a:solidFill>
                <a:prstClr val="white"/>
              </a:solidFill>
              <a:latin typeface="微軟正黑體" panose="020B0604030504040204" pitchFamily="34" charset="-120"/>
              <a:ea typeface="微軟正黑體" panose="020B0604030504040204" pitchFamily="34" charset="-120"/>
            </a:endParaRPr>
          </a:p>
          <a:p>
            <a:r>
              <a:rPr lang="zh-TW" altLang="en-US" sz="2800" dirty="0">
                <a:solidFill>
                  <a:prstClr val="white"/>
                </a:solidFill>
                <a:latin typeface="微軟正黑體" panose="020B0604030504040204" pitchFamily="34" charset="-120"/>
                <a:ea typeface="微軟正黑體" panose="020B0604030504040204" pitchFamily="34" charset="-120"/>
              </a:rPr>
              <a:t>成功申</a:t>
            </a:r>
            <a:r>
              <a:rPr lang="zh-TW" altLang="en-US" sz="2800" dirty="0">
                <a:solidFill>
                  <a:prstClr val="white"/>
                </a:solidFill>
                <a:latin typeface="微軟正黑體" panose="020B0604030504040204" pitchFamily="34" charset="-120"/>
                <a:ea typeface="微軟正黑體" panose="020B0604030504040204" pitchFamily="34" charset="-120"/>
              </a:rPr>
              <a:t>請信用卡</a:t>
            </a:r>
            <a:endParaRPr lang="en-US" sz="2800" dirty="0">
              <a:solidFill>
                <a:prstClr val="white"/>
              </a:solidFill>
              <a:latin typeface="微軟正黑體" panose="020B0604030504040204" pitchFamily="34" charset="-120"/>
              <a:ea typeface="微軟正黑體" panose="020B0604030504040204" pitchFamily="34" charset="-120"/>
            </a:endParaRPr>
          </a:p>
        </p:txBody>
      </p:sp>
      <p:sp>
        <p:nvSpPr>
          <p:cNvPr id="20" name="TextBox 19"/>
          <p:cNvSpPr txBox="1"/>
          <p:nvPr/>
        </p:nvSpPr>
        <p:spPr>
          <a:xfrm>
            <a:off x="828244" y="2004971"/>
            <a:ext cx="6206083" cy="1323439"/>
          </a:xfrm>
          <a:prstGeom prst="rect">
            <a:avLst/>
          </a:prstGeom>
          <a:noFill/>
        </p:spPr>
        <p:txBody>
          <a:bodyPr wrap="square" rtlCol="0">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安</a:t>
            </a:r>
            <a:r>
              <a:rPr lang="zh-TW" altLang="en-US" sz="2000" dirty="0">
                <a:solidFill>
                  <a:prstClr val="white"/>
                </a:solidFill>
                <a:latin typeface="微軟正黑體" panose="020B0604030504040204" pitchFamily="34" charset="-120"/>
                <a:ea typeface="微軟正黑體" panose="020B0604030504040204" pitchFamily="34" charset="-120"/>
              </a:rPr>
              <a:t>信兄弟一向重情義，明白社會各階層的周轉需要，竭盡所能撐住大家，服務質素亦隨著時代不斷革新進步！無論任何人，只要有周轉需要，安信都會盡力幫手，因為安信兄弟「明！撐你！</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128" y="284063"/>
            <a:ext cx="1472910" cy="147291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901" t="3632" r="3546" b="6145"/>
          <a:stretch/>
        </p:blipFill>
        <p:spPr>
          <a:xfrm>
            <a:off x="4404146" y="4256857"/>
            <a:ext cx="2420738" cy="1497890"/>
          </a:xfrm>
          <a:prstGeom prst="roundRect">
            <a:avLst>
              <a:gd name="adj" fmla="val 4749"/>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Tree>
    <p:extLst>
      <p:ext uri="{BB962C8B-B14F-4D97-AF65-F5344CB8AC3E}">
        <p14:creationId xmlns:p14="http://schemas.microsoft.com/office/powerpoint/2010/main" val="6882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05400" y="-228600"/>
            <a:ext cx="12188825" cy="6856214"/>
            <a:chOff x="903811" y="-134746"/>
            <a:chExt cx="12188825" cy="6856214"/>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811" y="-134746"/>
              <a:ext cx="12188825" cy="6856214"/>
            </a:xfrm>
            <a:prstGeom prst="rect">
              <a:avLst/>
            </a:prstGeom>
          </p:spPr>
        </p:pic>
        <p:pic>
          <p:nvPicPr>
            <p:cNvPr id="131" name="Picture 1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87901" y="3781874"/>
              <a:ext cx="2349074" cy="342804"/>
            </a:xfrm>
            <a:prstGeom prst="rect">
              <a:avLst/>
            </a:prstGeom>
          </p:spPr>
        </p:pic>
        <p:sp>
          <p:nvSpPr>
            <p:cNvPr id="6" name="Rectangle 5"/>
            <p:cNvSpPr/>
            <p:nvPr/>
          </p:nvSpPr>
          <p:spPr>
            <a:xfrm>
              <a:off x="6323914" y="5022593"/>
              <a:ext cx="381000" cy="121186"/>
            </a:xfrm>
            <a:prstGeom prst="rect">
              <a:avLst/>
            </a:prstGeom>
            <a:solidFill>
              <a:srgbClr val="B6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36" name="Picture 1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24037" y="4361901"/>
              <a:ext cx="304800" cy="152400"/>
            </a:xfrm>
            <a:prstGeom prst="rect">
              <a:avLst/>
            </a:prstGeom>
          </p:spPr>
        </p:pic>
      </p:grpSp>
      <p:pic>
        <p:nvPicPr>
          <p:cNvPr id="129" name="Picture 128"/>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8">
            <a:extLst>
              <a:ext uri="{28A0092B-C50C-407E-A947-70E740481C1C}">
                <a14:useLocalDpi xmlns:a14="http://schemas.microsoft.com/office/drawing/2010/main" val="0"/>
              </a:ext>
            </a:extLst>
          </a:blip>
          <a:srcRect l="29229" t="11531" r="10928" b="69646"/>
          <a:stretch/>
        </p:blipFill>
        <p:spPr>
          <a:xfrm>
            <a:off x="5440826" y="497996"/>
            <a:ext cx="1969373" cy="379902"/>
          </a:xfrm>
          <a:prstGeom prst="roundRect">
            <a:avLst/>
          </a:prstGeom>
        </p:spPr>
      </p:pic>
      <p:sp>
        <p:nvSpPr>
          <p:cNvPr id="134" name="TextBox 133"/>
          <p:cNvSpPr txBox="1"/>
          <p:nvPr/>
        </p:nvSpPr>
        <p:spPr>
          <a:xfrm>
            <a:off x="5364975" y="499646"/>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2/F </a:t>
            </a:r>
            <a:r>
              <a:rPr lang="zh-TW" altLang="en-US" sz="1600" b="1" dirty="0">
                <a:solidFill>
                  <a:prstClr val="white"/>
                </a:solidFill>
                <a:latin typeface="微軟正黑體" panose="020B0604030504040204" pitchFamily="34" charset="-120"/>
                <a:ea typeface="微軟正黑體" panose="020B0604030504040204" pitchFamily="34" charset="-120"/>
              </a:rPr>
              <a:t>時裝及首飾</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20"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1"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8"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9"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4883437" y="1669245"/>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prstClr val="white"/>
                    </a:solidFill>
                    <a:latin typeface="Calibri"/>
                  </a:rPr>
                  <a:t>B</a:t>
                </a:r>
                <a:r>
                  <a:rPr lang="en-US" altLang="zh-TW" sz="1100" dirty="0">
                    <a:solidFill>
                      <a:prstClr val="white"/>
                    </a:solidFill>
                    <a:latin typeface="Calibri"/>
                    <a:ea typeface="新細明體" panose="02020500000000000000" pitchFamily="18" charset="-120"/>
                  </a:rPr>
                  <a:t>1</a:t>
                </a:r>
                <a:endParaRPr lang="en-US" sz="1100" dirty="0">
                  <a:solidFill>
                    <a:prstClr val="white"/>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prstClr val="white"/>
                    </a:solidFill>
                    <a:latin typeface="Calibri"/>
                  </a:rPr>
                  <a:t>G</a:t>
                </a:r>
                <a:endParaRPr lang="en-US" sz="1100" dirty="0">
                  <a:solidFill>
                    <a:prstClr val="white"/>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srgbClr val="FFFF00"/>
                    </a:solidFill>
                    <a:latin typeface="Calibri"/>
                  </a:rPr>
                  <a:t>2</a:t>
                </a:r>
                <a:endParaRPr lang="en-US" sz="1100" dirty="0">
                  <a:solidFill>
                    <a:srgbClr val="FFFF00"/>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3</a:t>
                </a:r>
                <a:endParaRPr lang="en-US" sz="1100" dirty="0">
                  <a:solidFill>
                    <a:prstClr val="white"/>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pic>
        <p:nvPicPr>
          <p:cNvPr id="24" name="Picture 2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5"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sp>
        <p:nvSpPr>
          <p:cNvPr id="111" name="Rounded Rectangle 110"/>
          <p:cNvSpPr/>
          <p:nvPr/>
        </p:nvSpPr>
        <p:spPr>
          <a:xfrm>
            <a:off x="15088205" y="1868403"/>
            <a:ext cx="657511" cy="328755"/>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15113712" y="1884874"/>
            <a:ext cx="720365"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1/F</a:t>
            </a:r>
            <a:r>
              <a:rPr lang="zh-TW" altLang="en-US" sz="1400" dirty="0">
                <a:solidFill>
                  <a:srgbClr val="ACE545"/>
                </a:solidFill>
                <a:latin typeface="Calibri"/>
                <a:ea typeface="新細明體" panose="02020500000000000000" pitchFamily="18" charset="-120"/>
              </a:rPr>
              <a:t> </a:t>
            </a:r>
            <a:r>
              <a:rPr lang="en-US" sz="1400" dirty="0">
                <a:solidFill>
                  <a:srgbClr val="ACE545"/>
                </a:solidFill>
                <a:latin typeface="Calibri"/>
              </a:rPr>
              <a:t>↑ </a:t>
            </a:r>
            <a:endParaRPr lang="en-US" sz="1400" dirty="0">
              <a:solidFill>
                <a:srgbClr val="ACE545"/>
              </a:solidFill>
              <a:latin typeface="Calibri"/>
            </a:endParaRPr>
          </a:p>
        </p:txBody>
      </p:sp>
      <p:sp>
        <p:nvSpPr>
          <p:cNvPr id="114" name="TextBox 113"/>
          <p:cNvSpPr txBox="1"/>
          <p:nvPr/>
        </p:nvSpPr>
        <p:spPr>
          <a:xfrm>
            <a:off x="15094536" y="1604877"/>
            <a:ext cx="720366"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2</a:t>
            </a:r>
            <a:r>
              <a:rPr lang="en-US" sz="1400" dirty="0">
                <a:solidFill>
                  <a:srgbClr val="ACE545"/>
                </a:solidFill>
                <a:latin typeface="Calibri"/>
              </a:rPr>
              <a:t>/F </a:t>
            </a:r>
            <a:endParaRPr lang="en-US" sz="1400" dirty="0">
              <a:solidFill>
                <a:srgbClr val="ACE545"/>
              </a:solidFill>
              <a:latin typeface="Calibri"/>
            </a:endParaRPr>
          </a:p>
        </p:txBody>
      </p:sp>
      <p:pic>
        <p:nvPicPr>
          <p:cNvPr id="116" name="Picture 115"/>
          <p:cNvPicPr>
            <a:picLocks noChangeAspect="1"/>
          </p:cNvPicPr>
          <p:nvPr/>
        </p:nvPicPr>
        <p:blipFill rotWithShape="1">
          <a:blip r:embed="rId36">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1/F↑ </a:t>
            </a:r>
            <a:endParaRPr lang="en-US" sz="1400" dirty="0">
              <a:solidFill>
                <a:prstClr val="black"/>
              </a:solidFill>
              <a:latin typeface="Calibri"/>
            </a:endParaRPr>
          </a:p>
        </p:txBody>
      </p:sp>
      <p:sp>
        <p:nvSpPr>
          <p:cNvPr id="126" name="TextBox 125"/>
          <p:cNvSpPr txBox="1"/>
          <p:nvPr/>
        </p:nvSpPr>
        <p:spPr>
          <a:xfrm>
            <a:off x="9839901" y="1997274"/>
            <a:ext cx="720366" cy="307777"/>
          </a:xfrm>
          <a:prstGeom prst="rect">
            <a:avLst/>
          </a:prstGeom>
          <a:noFill/>
        </p:spPr>
        <p:txBody>
          <a:bodyPr wrap="square" rtlCol="0">
            <a:spAutoFit/>
          </a:bodyPr>
          <a:lstStyle/>
          <a:p>
            <a:r>
              <a:rPr lang="en-US" sz="1400" dirty="0">
                <a:solidFill>
                  <a:prstClr val="black"/>
                </a:solidFill>
                <a:latin typeface="Calibri"/>
              </a:rPr>
              <a:t>2/F </a:t>
            </a:r>
            <a:endParaRPr lang="en-US" sz="1400" dirty="0">
              <a:solidFill>
                <a:prstClr val="black"/>
              </a:solidFill>
              <a:latin typeface="Calibri"/>
            </a:endParaRPr>
          </a:p>
        </p:txBody>
      </p:sp>
      <p:pic>
        <p:nvPicPr>
          <p:cNvPr id="127" name="Picture 126"/>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2" name="Picture 13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7" name="Picture 136"/>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8" name="Picture 137"/>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9" name="TextBox 138"/>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40" name="TextBox 139"/>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41" name="Picture 14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2" name="Picture 14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3" name="Picture 14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4" name="Picture 143"/>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5" name="Picture 144"/>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6" name="Picture 145"/>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7" name="TextBox 146"/>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8" name="TextBox 147"/>
          <p:cNvSpPr txBox="1"/>
          <p:nvPr/>
        </p:nvSpPr>
        <p:spPr>
          <a:xfrm>
            <a:off x="10076725" y="3677720"/>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2</a:t>
            </a:r>
            <a:endParaRPr lang="en-US" sz="1100" dirty="0">
              <a:solidFill>
                <a:srgbClr val="FFFF00"/>
              </a:solidFill>
              <a:latin typeface="Calibri"/>
            </a:endParaRPr>
          </a:p>
        </p:txBody>
      </p:sp>
      <p:sp>
        <p:nvSpPr>
          <p:cNvPr id="149" name="TextBox 148"/>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50" name="TextBox 149"/>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51" name="TextBox 150"/>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2" name="TextBox 151"/>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3" name="Picture 15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4" name="Picture 153"/>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5" name="Picture 154"/>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6" name="TextBox 155"/>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7" name="TextBox 156"/>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8" name="TextBox 157"/>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9" name="TextBox 158"/>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60" name="TextBox 159"/>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61" name="Group 160"/>
          <p:cNvGrpSpPr/>
          <p:nvPr/>
        </p:nvGrpSpPr>
        <p:grpSpPr>
          <a:xfrm>
            <a:off x="9738908" y="4237302"/>
            <a:ext cx="232389" cy="220362"/>
            <a:chOff x="12789125" y="4767955"/>
            <a:chExt cx="232389" cy="220362"/>
          </a:xfrm>
        </p:grpSpPr>
        <p:pic>
          <p:nvPicPr>
            <p:cNvPr id="162" name="Picture 161"/>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3" name="Isosceles Triangle 162"/>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4" name="Isosceles Triangle 163"/>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5" name="Group 164"/>
          <p:cNvGrpSpPr/>
          <p:nvPr/>
        </p:nvGrpSpPr>
        <p:grpSpPr>
          <a:xfrm>
            <a:off x="10084892" y="4234150"/>
            <a:ext cx="232389" cy="220362"/>
            <a:chOff x="13239585" y="4761947"/>
            <a:chExt cx="232389" cy="220362"/>
          </a:xfrm>
        </p:grpSpPr>
        <p:pic>
          <p:nvPicPr>
            <p:cNvPr id="166" name="Picture 165"/>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7" name="Isosceles Triangle 166"/>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Isosceles Triangle 167"/>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11305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par>
                                <p:cTn id="19" presetID="1" presetClass="exit" presetSubtype="0" fill="hold" grpId="0" nodeType="withEffect">
                                  <p:stCondLst>
                                    <p:cond delay="1000"/>
                                  </p:stCondLst>
                                  <p:childTnLst>
                                    <p:set>
                                      <p:cBhvr>
                                        <p:cTn id="20" dur="1" fill="hold">
                                          <p:stCondLst>
                                            <p:cond delay="0"/>
                                          </p:stCondLst>
                                        </p:cTn>
                                        <p:tgtEl>
                                          <p:spTgt spid="125"/>
                                        </p:tgtEl>
                                        <p:attrNameLst>
                                          <p:attrName>style.visibility</p:attrName>
                                        </p:attrNameLst>
                                      </p:cBhvr>
                                      <p:to>
                                        <p:strVal val="hidden"/>
                                      </p:to>
                                    </p:set>
                                  </p:childTnLst>
                                </p:cTn>
                              </p:par>
                              <p:par>
                                <p:cTn id="21" presetID="10" presetClass="entr" presetSubtype="0" fill="hold" grpId="0" nodeType="withEffect">
                                  <p:stCondLst>
                                    <p:cond delay="100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P spid="125" grpId="0"/>
      <p:bldP spid="1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76" y="0"/>
            <a:ext cx="12188825" cy="6934200"/>
            <a:chOff x="-77788" y="0"/>
            <a:chExt cx="12188825" cy="693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671" b="8322"/>
            <a:stretch/>
          </p:blipFill>
          <p:spPr>
            <a:xfrm>
              <a:off x="-77788" y="0"/>
              <a:ext cx="12188825" cy="6934200"/>
            </a:xfrm>
            <a:prstGeom prst="rect">
              <a:avLst/>
            </a:prstGeom>
          </p:spPr>
        </p:pic>
        <p:sp>
          <p:nvSpPr>
            <p:cNvPr id="5" name="Rectangle 4"/>
            <p:cNvSpPr/>
            <p:nvPr/>
          </p:nvSpPr>
          <p:spPr>
            <a:xfrm rot="962099">
              <a:off x="1657631" y="2687407"/>
              <a:ext cx="789452" cy="538516"/>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519117" y="3186958"/>
              <a:ext cx="789452" cy="275044"/>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8337367" y="3186958"/>
              <a:ext cx="789452" cy="137522"/>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11123611" y="2971801"/>
              <a:ext cx="987425" cy="215158"/>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 name="Rectangle 2"/>
          <p:cNvSpPr/>
          <p:nvPr/>
        </p:nvSpPr>
        <p:spPr>
          <a:xfrm>
            <a:off x="1589" y="-484539"/>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9" name="Rectangle 18"/>
          <p:cNvSpPr/>
          <p:nvPr/>
        </p:nvSpPr>
        <p:spPr>
          <a:xfrm>
            <a:off x="1819827" y="1142545"/>
            <a:ext cx="8670084" cy="435522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236" y="2988184"/>
            <a:ext cx="1337096" cy="713117"/>
          </a:xfrm>
          <a:prstGeom prst="rect">
            <a:avLst/>
          </a:prstGeom>
        </p:spPr>
      </p:pic>
      <p:pic>
        <p:nvPicPr>
          <p:cNvPr id="11" name="Picture 18" descr="Image result for macy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0890" y="1619678"/>
            <a:ext cx="1475560" cy="4064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8544" y="2164769"/>
            <a:ext cx="2279325" cy="84335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854" y="2438380"/>
            <a:ext cx="2034588" cy="285859"/>
          </a:xfrm>
          <a:prstGeom prst="rect">
            <a:avLst/>
          </a:prstGeom>
        </p:spPr>
      </p:pic>
      <p:pic>
        <p:nvPicPr>
          <p:cNvPr id="14" name="Picture 5" descr="O:\BD_SC\Partner store logo\Logo_etc_PS\Bossini\Bossini logo.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6580" y="3979346"/>
            <a:ext cx="673569" cy="735882"/>
          </a:xfrm>
          <a:prstGeom prst="rect">
            <a:avLst/>
          </a:prstGeom>
          <a:solidFill>
            <a:srgbClr val="FFFFFF"/>
          </a:solidFill>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7453" y="3129234"/>
            <a:ext cx="1518364" cy="438779"/>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2718" y="1619678"/>
            <a:ext cx="1957268" cy="36831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23377" b="27273"/>
          <a:stretch/>
        </p:blipFill>
        <p:spPr>
          <a:xfrm>
            <a:off x="8340890" y="2331190"/>
            <a:ext cx="1565110" cy="396495"/>
          </a:xfrm>
          <a:prstGeom prst="rect">
            <a:avLst/>
          </a:prstGeom>
        </p:spPr>
      </p:pic>
      <p:pic>
        <p:nvPicPr>
          <p:cNvPr id="18" name="Picture 2" descr="Image result for carter's logo png"/>
          <p:cNvPicPr>
            <a:picLocks noChangeAspect="1" noChangeArrowheads="1"/>
          </p:cNvPicPr>
          <p:nvPr/>
        </p:nvPicPr>
        <p:blipFill rotWithShape="1">
          <a:blip r:embed="rId11">
            <a:extLst>
              <a:ext uri="{28A0092B-C50C-407E-A947-70E740481C1C}">
                <a14:useLocalDpi xmlns:a14="http://schemas.microsoft.com/office/drawing/2010/main" val="0"/>
              </a:ext>
            </a:extLst>
          </a:blip>
          <a:srcRect t="25935" r="52306" b="42851"/>
          <a:stretch/>
        </p:blipFill>
        <p:spPr bwMode="auto">
          <a:xfrm>
            <a:off x="2354563" y="2972510"/>
            <a:ext cx="1846593" cy="5681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0891" y="3091793"/>
            <a:ext cx="1491587" cy="505898"/>
          </a:xfrm>
          <a:prstGeom prst="rect">
            <a:avLst/>
          </a:prstGeom>
        </p:spPr>
      </p:pic>
      <p:pic>
        <p:nvPicPr>
          <p:cNvPr id="2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45895" y="1557105"/>
            <a:ext cx="1969086" cy="48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14">
            <a:extLst>
              <a:ext uri="{28A0092B-C50C-407E-A947-70E740481C1C}">
                <a14:useLocalDpi xmlns:a14="http://schemas.microsoft.com/office/drawing/2010/main" val="0"/>
              </a:ext>
            </a:extLst>
          </a:blip>
          <a:srcRect l="21104" t="21096" r="18459" b="23081"/>
          <a:stretch/>
        </p:blipFill>
        <p:spPr>
          <a:xfrm>
            <a:off x="6574575" y="3946542"/>
            <a:ext cx="862219" cy="796401"/>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0890" y="4015125"/>
            <a:ext cx="1425614" cy="601560"/>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42" name="TextBox 41"/>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2/F </a:t>
            </a:r>
            <a:r>
              <a:rPr lang="zh-TW" altLang="en-US" b="1" dirty="0">
                <a:solidFill>
                  <a:prstClr val="white"/>
                </a:solidFill>
                <a:latin typeface="微軟正黑體" panose="020B0604030504040204" pitchFamily="34" charset="-120"/>
                <a:ea typeface="微軟正黑體" panose="020B0604030504040204" pitchFamily="34" charset="-120"/>
              </a:rPr>
              <a:t>時裝及首飾</a:t>
            </a:r>
          </a:p>
        </p:txBody>
      </p:sp>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84965" y="3967926"/>
            <a:ext cx="960931" cy="800776"/>
          </a:xfrm>
          <a:prstGeom prst="rect">
            <a:avLst/>
          </a:prstGeom>
        </p:spPr>
      </p:pic>
    </p:spTree>
    <p:extLst>
      <p:ext uri="{BB962C8B-B14F-4D97-AF65-F5344CB8AC3E}">
        <p14:creationId xmlns:p14="http://schemas.microsoft.com/office/powerpoint/2010/main" val="896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7000"/>
                            </p:stCondLst>
                            <p:childTnLst>
                              <p:par>
                                <p:cTn id="57" presetID="10" presetClass="entr" presetSubtype="0"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167" t="22592" r="52083" b="20370"/>
          <a:stretch/>
        </p:blipFill>
        <p:spPr>
          <a:xfrm>
            <a:off x="0" y="1600200"/>
            <a:ext cx="5614060" cy="4648200"/>
          </a:xfrm>
          <a:prstGeom prst="rect">
            <a:avLst/>
          </a:prstGeom>
        </p:spPr>
      </p:pic>
      <p:pic>
        <p:nvPicPr>
          <p:cNvPr id="12" name="Picture 11"/>
          <p:cNvPicPr>
            <a:picLocks noChangeAspect="1"/>
          </p:cNvPicPr>
          <p:nvPr/>
        </p:nvPicPr>
        <p:blipFill rotWithShape="1">
          <a:blip r:embed="rId2"/>
          <a:srcRect l="51385" t="22592" r="9865" b="20370"/>
          <a:stretch/>
        </p:blipFill>
        <p:spPr>
          <a:xfrm>
            <a:off x="6576353" y="1582904"/>
            <a:ext cx="5614060" cy="4648200"/>
          </a:xfrm>
          <a:prstGeom prst="rect">
            <a:avLst/>
          </a:prstGeom>
        </p:spPr>
      </p:pic>
      <p:sp>
        <p:nvSpPr>
          <p:cNvPr id="6" name="Rectangle 5"/>
          <p:cNvSpPr/>
          <p:nvPr/>
        </p:nvSpPr>
        <p:spPr>
          <a:xfrm>
            <a:off x="-16969"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5" name="Group 14"/>
          <p:cNvGrpSpPr/>
          <p:nvPr/>
        </p:nvGrpSpPr>
        <p:grpSpPr>
          <a:xfrm>
            <a:off x="9982201" y="177380"/>
            <a:ext cx="2283489" cy="532612"/>
            <a:chOff x="10313324" y="457200"/>
            <a:chExt cx="2283489" cy="532612"/>
          </a:xfrm>
        </p:grpSpPr>
        <p:sp>
          <p:nvSpPr>
            <p:cNvPr id="14" name="Snip Single Corner Rectangle 13"/>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5" name="Rectangle 4"/>
          <p:cNvSpPr/>
          <p:nvPr/>
        </p:nvSpPr>
        <p:spPr>
          <a:xfrm>
            <a:off x="-16969" y="3309292"/>
            <a:ext cx="9160969" cy="202470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1015184" y="534146"/>
            <a:ext cx="3060309" cy="734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480167" y="3630899"/>
            <a:ext cx="8658617" cy="1323439"/>
          </a:xfrm>
          <a:prstGeom prst="rect">
            <a:avLst/>
          </a:prstGeom>
        </p:spPr>
        <p:txBody>
          <a:bodyPr wrap="square">
            <a:spAutoFit/>
          </a:bodyPr>
          <a:lstStyle/>
          <a:p>
            <a:r>
              <a:rPr lang="en-US" altLang="zh-TW" sz="2000" dirty="0">
                <a:solidFill>
                  <a:prstClr val="white"/>
                </a:solidFill>
                <a:latin typeface="微軟正黑體" panose="020B0604030504040204" pitchFamily="34" charset="-120"/>
                <a:ea typeface="微軟正黑體" panose="020B0604030504040204" pitchFamily="34" charset="-120"/>
              </a:rPr>
              <a:t>SHEIN</a:t>
            </a:r>
            <a:r>
              <a:rPr lang="zh-TW" altLang="en-US" sz="2000" dirty="0">
                <a:solidFill>
                  <a:prstClr val="white"/>
                </a:solidFill>
                <a:latin typeface="微軟正黑體" panose="020B0604030504040204" pitchFamily="34" charset="-120"/>
                <a:ea typeface="微軟正黑體" panose="020B0604030504040204" pitchFamily="34" charset="-120"/>
              </a:rPr>
              <a:t>由一群時尚愛好者在美國新澤西州的北布倫斯威克創建，發展迅速，至今已成為一個跨國團隊</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en-US" altLang="zh-TW" sz="2000" dirty="0">
                <a:solidFill>
                  <a:prstClr val="white"/>
                </a:solidFill>
                <a:latin typeface="微軟正黑體" panose="020B0604030504040204" pitchFamily="34" charset="-120"/>
                <a:ea typeface="微軟正黑體" panose="020B0604030504040204" pitchFamily="34" charset="-120"/>
              </a:rPr>
              <a:t>SHEIN</a:t>
            </a:r>
            <a:r>
              <a:rPr lang="zh-TW" altLang="en-US" sz="2000" dirty="0">
                <a:solidFill>
                  <a:prstClr val="white"/>
                </a:solidFill>
                <a:latin typeface="微軟正黑體" panose="020B0604030504040204" pitchFamily="34" charset="-120"/>
                <a:ea typeface="微軟正黑體" panose="020B0604030504040204" pitchFamily="34" charset="-120"/>
              </a:rPr>
              <a:t>時尚前衛，不懼於追求不同的風格</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37" y="661718"/>
            <a:ext cx="2895600" cy="551015"/>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Tree>
    <p:extLst>
      <p:ext uri="{BB962C8B-B14F-4D97-AF65-F5344CB8AC3E}">
        <p14:creationId xmlns:p14="http://schemas.microsoft.com/office/powerpoint/2010/main" val="3256282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32597" t="15926" r="736" b="10000"/>
          <a:stretch/>
        </p:blipFill>
        <p:spPr>
          <a:xfrm>
            <a:off x="-16969" y="0"/>
            <a:ext cx="12192000" cy="7620000"/>
          </a:xfrm>
          <a:prstGeom prst="rect">
            <a:avLst/>
          </a:prstGeom>
        </p:spPr>
      </p:pic>
      <p:sp>
        <p:nvSpPr>
          <p:cNvPr id="6" name="Rectangle 5"/>
          <p:cNvSpPr/>
          <p:nvPr/>
        </p:nvSpPr>
        <p:spPr>
          <a:xfrm>
            <a:off x="-65258" y="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5" name="Group 14"/>
          <p:cNvGrpSpPr/>
          <p:nvPr/>
        </p:nvGrpSpPr>
        <p:grpSpPr>
          <a:xfrm>
            <a:off x="9982201" y="177380"/>
            <a:ext cx="2283489" cy="532612"/>
            <a:chOff x="10313324" y="457200"/>
            <a:chExt cx="2283489" cy="532612"/>
          </a:xfrm>
        </p:grpSpPr>
        <p:sp>
          <p:nvSpPr>
            <p:cNvPr id="14" name="Snip Single Corner Rectangle 13"/>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5" name="Rectangle 4"/>
          <p:cNvSpPr/>
          <p:nvPr/>
        </p:nvSpPr>
        <p:spPr>
          <a:xfrm>
            <a:off x="-65258" y="2362200"/>
            <a:ext cx="9313369" cy="278670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332712" y="2655739"/>
            <a:ext cx="8658617" cy="2246769"/>
          </a:xfrm>
          <a:prstGeom prst="rect">
            <a:avLst/>
          </a:prstGeom>
        </p:spPr>
        <p:txBody>
          <a:bodyPr wrap="square">
            <a:spAutoFit/>
          </a:bodyPr>
          <a:lstStyle/>
          <a:p>
            <a:r>
              <a:rPr lang="en-US" altLang="zh-TW" sz="2000" dirty="0">
                <a:solidFill>
                  <a:prstClr val="white"/>
                </a:solidFill>
                <a:latin typeface="微軟正黑體" panose="020B0604030504040204" pitchFamily="34" charset="-120"/>
                <a:ea typeface="微軟正黑體" panose="020B0604030504040204" pitchFamily="34" charset="-120"/>
              </a:rPr>
              <a:t>Kent </a:t>
            </a:r>
            <a:r>
              <a:rPr lang="en-US" altLang="zh-TW" sz="2000" dirty="0">
                <a:solidFill>
                  <a:prstClr val="white"/>
                </a:solidFill>
                <a:latin typeface="微軟正黑體" panose="020B0604030504040204" pitchFamily="34" charset="-120"/>
                <a:ea typeface="微軟正黑體" panose="020B0604030504040204" pitchFamily="34" charset="-120"/>
              </a:rPr>
              <a:t>&amp; Curwen</a:t>
            </a:r>
            <a:r>
              <a:rPr lang="zh-TW" altLang="en-US" sz="2000" dirty="0">
                <a:solidFill>
                  <a:prstClr val="white"/>
                </a:solidFill>
                <a:latin typeface="微軟正黑體" panose="020B0604030504040204" pitchFamily="34" charset="-120"/>
                <a:ea typeface="微軟正黑體" panose="020B0604030504040204" pitchFamily="34" charset="-120"/>
              </a:rPr>
              <a:t>於</a:t>
            </a:r>
            <a:r>
              <a:rPr lang="en-US" altLang="zh-TW" sz="2000" dirty="0">
                <a:solidFill>
                  <a:prstClr val="white"/>
                </a:solidFill>
                <a:latin typeface="微軟正黑體" panose="020B0604030504040204" pitchFamily="34" charset="-120"/>
                <a:ea typeface="微軟正黑體" panose="020B0604030504040204" pitchFamily="34" charset="-120"/>
              </a:rPr>
              <a:t>1926</a:t>
            </a:r>
            <a:r>
              <a:rPr lang="zh-TW" altLang="en-US" sz="2000" dirty="0">
                <a:solidFill>
                  <a:prstClr val="white"/>
                </a:solidFill>
                <a:latin typeface="微軟正黑體" panose="020B0604030504040204" pitchFamily="34" charset="-120"/>
                <a:ea typeface="微軟正黑體" panose="020B0604030504040204" pitchFamily="34" charset="-120"/>
              </a:rPr>
              <a:t>年由</a:t>
            </a:r>
            <a:r>
              <a:rPr lang="en-US" altLang="zh-TW" sz="2000" dirty="0">
                <a:solidFill>
                  <a:prstClr val="white"/>
                </a:solidFill>
                <a:latin typeface="微軟正黑體" panose="020B0604030504040204" pitchFamily="34" charset="-120"/>
                <a:ea typeface="微軟正黑體" panose="020B0604030504040204" pitchFamily="34" charset="-120"/>
              </a:rPr>
              <a:t>Eric Kent</a:t>
            </a:r>
            <a:r>
              <a:rPr lang="zh-TW" altLang="en-US" sz="2000" dirty="0">
                <a:solidFill>
                  <a:prstClr val="white"/>
                </a:solidFill>
                <a:latin typeface="微軟正黑體" panose="020B0604030504040204" pitchFamily="34" charset="-120"/>
                <a:ea typeface="微軟正黑體" panose="020B0604030504040204" pitchFamily="34" charset="-120"/>
              </a:rPr>
              <a:t>及</a:t>
            </a:r>
            <a:r>
              <a:rPr lang="en-US" altLang="zh-TW" sz="2000" dirty="0">
                <a:solidFill>
                  <a:prstClr val="white"/>
                </a:solidFill>
                <a:latin typeface="微軟正黑體" panose="020B0604030504040204" pitchFamily="34" charset="-120"/>
                <a:ea typeface="微軟正黑體" panose="020B0604030504040204" pitchFamily="34" charset="-120"/>
              </a:rPr>
              <a:t>Dorothy Curwen</a:t>
            </a:r>
            <a:r>
              <a:rPr lang="zh-TW" altLang="en-US" sz="2000" dirty="0">
                <a:solidFill>
                  <a:prstClr val="white"/>
                </a:solidFill>
                <a:latin typeface="微軟正黑體" panose="020B0604030504040204" pitchFamily="34" charset="-120"/>
                <a:ea typeface="微軟正黑體" panose="020B0604030504040204" pitchFamily="34" charset="-120"/>
              </a:rPr>
              <a:t>創立。品牌因為軍方、會所及大學設計和生產絲質斜紋領帶而聞名，並為</a:t>
            </a:r>
            <a:r>
              <a:rPr lang="en-US" altLang="zh-TW" sz="2000" dirty="0">
                <a:solidFill>
                  <a:prstClr val="white"/>
                </a:solidFill>
                <a:latin typeface="微軟正黑體" panose="020B0604030504040204" pitchFamily="34" charset="-120"/>
                <a:ea typeface="微軟正黑體" panose="020B0604030504040204" pitchFamily="34" charset="-120"/>
              </a:rPr>
              <a:t>20</a:t>
            </a:r>
            <a:r>
              <a:rPr lang="zh-TW" altLang="en-US" sz="2000" dirty="0">
                <a:solidFill>
                  <a:prstClr val="white"/>
                </a:solidFill>
                <a:latin typeface="微軟正黑體" panose="020B0604030504040204" pitchFamily="34" charset="-120"/>
                <a:ea typeface="微軟正黑體" panose="020B0604030504040204" pitchFamily="34" charset="-120"/>
              </a:rPr>
              <a:t>世紀的英國時裝定下了潮流的指標</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於</a:t>
            </a:r>
            <a:r>
              <a:rPr lang="en-US" altLang="zh-TW" sz="2000" dirty="0">
                <a:solidFill>
                  <a:prstClr val="white"/>
                </a:solidFill>
                <a:latin typeface="微軟正黑體" panose="020B0604030504040204" pitchFamily="34" charset="-120"/>
                <a:ea typeface="微軟正黑體" panose="020B0604030504040204" pitchFamily="34" charset="-120"/>
              </a:rPr>
              <a:t>30</a:t>
            </a:r>
            <a:r>
              <a:rPr lang="zh-TW" altLang="en-US" sz="2000" dirty="0">
                <a:solidFill>
                  <a:prstClr val="white"/>
                </a:solidFill>
                <a:latin typeface="微軟正黑體" panose="020B0604030504040204" pitchFamily="34" charset="-120"/>
                <a:ea typeface="微軟正黑體" panose="020B0604030504040204" pitchFamily="34" charset="-120"/>
              </a:rPr>
              <a:t>年代，</a:t>
            </a:r>
            <a:r>
              <a:rPr lang="en-US" altLang="zh-TW" sz="2000" dirty="0">
                <a:solidFill>
                  <a:prstClr val="white"/>
                </a:solidFill>
                <a:latin typeface="微軟正黑體" panose="020B0604030504040204" pitchFamily="34" charset="-120"/>
                <a:ea typeface="微軟正黑體" panose="020B0604030504040204" pitchFamily="34" charset="-120"/>
              </a:rPr>
              <a:t>Kent &amp; Curwen </a:t>
            </a:r>
            <a:r>
              <a:rPr lang="zh-TW" altLang="en-US" sz="2000" dirty="0">
                <a:solidFill>
                  <a:prstClr val="white"/>
                </a:solidFill>
                <a:latin typeface="微軟正黑體" panose="020B0604030504040204" pitchFamily="34" charset="-120"/>
                <a:ea typeface="微軟正黑體" panose="020B0604030504040204" pitchFamily="34" charset="-120"/>
              </a:rPr>
              <a:t>更為多項盛大體育賽事提供極具標誌性的板球毛衣，甚至遠渡大西洋為荷李活板球隊及棕櫚泉網球俱樂部訂造制服。其後，英國皇室貴族如威爾斯親王及肯特公爵亦紛紛穿上</a:t>
            </a:r>
            <a:r>
              <a:rPr lang="en-US" altLang="zh-TW" sz="2000" dirty="0">
                <a:solidFill>
                  <a:prstClr val="white"/>
                </a:solidFill>
                <a:latin typeface="微軟正黑體" panose="020B0604030504040204" pitchFamily="34" charset="-120"/>
                <a:ea typeface="微軟正黑體" panose="020B0604030504040204" pitchFamily="34" charset="-120"/>
              </a:rPr>
              <a:t>Kent &amp; Curwen</a:t>
            </a:r>
            <a:r>
              <a:rPr lang="zh-TW" altLang="en-US" sz="2000" dirty="0">
                <a:solidFill>
                  <a:prstClr val="white"/>
                </a:solidFill>
                <a:latin typeface="微軟正黑體" panose="020B0604030504040204" pitchFamily="34" charset="-120"/>
                <a:ea typeface="微軟正黑體" panose="020B0604030504040204" pitchFamily="34" charset="-120"/>
              </a:rPr>
              <a:t>的服飾</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grpSp>
        <p:nvGrpSpPr>
          <p:cNvPr id="8" name="Group 7"/>
          <p:cNvGrpSpPr/>
          <p:nvPr/>
        </p:nvGrpSpPr>
        <p:grpSpPr>
          <a:xfrm>
            <a:off x="1066800" y="555992"/>
            <a:ext cx="1447800" cy="1435956"/>
            <a:chOff x="1903412" y="-1519271"/>
            <a:chExt cx="1685010" cy="1671226"/>
          </a:xfrm>
        </p:grpSpPr>
        <p:sp>
          <p:nvSpPr>
            <p:cNvPr id="7" name="Rectangle 6"/>
            <p:cNvSpPr/>
            <p:nvPr/>
          </p:nvSpPr>
          <p:spPr>
            <a:xfrm>
              <a:off x="1903412" y="-1519271"/>
              <a:ext cx="1676400" cy="160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456" y="-1495728"/>
              <a:ext cx="1645966" cy="1647683"/>
            </a:xfrm>
            <a:prstGeom prst="rect">
              <a:avLst/>
            </a:prstGeom>
          </p:spPr>
        </p:pic>
      </p:gr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Tree>
    <p:extLst>
      <p:ext uri="{BB962C8B-B14F-4D97-AF65-F5344CB8AC3E}">
        <p14:creationId xmlns:p14="http://schemas.microsoft.com/office/powerpoint/2010/main" val="2812362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893"/>
            <a:ext cx="12188825" cy="6856214"/>
          </a:xfrm>
          <a:prstGeom prst="rect">
            <a:avLst/>
          </a:prstGeom>
        </p:spPr>
      </p:pic>
    </p:spTree>
    <p:extLst>
      <p:ext uri="{BB962C8B-B14F-4D97-AF65-F5344CB8AC3E}">
        <p14:creationId xmlns:p14="http://schemas.microsoft.com/office/powerpoint/2010/main" val="3911516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b="13928"/>
          <a:stretch/>
        </p:blipFill>
        <p:spPr>
          <a:xfrm>
            <a:off x="-8485" y="0"/>
            <a:ext cx="12198898" cy="6934200"/>
          </a:xfrm>
          <a:prstGeom prst="rect">
            <a:avLst/>
          </a:prstGeom>
        </p:spPr>
      </p:pic>
      <p:sp>
        <p:nvSpPr>
          <p:cNvPr id="6" name="Rectangle 5"/>
          <p:cNvSpPr/>
          <p:nvPr/>
        </p:nvSpPr>
        <p:spPr>
          <a:xfrm>
            <a:off x="-8485" y="-13573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5" name="Group 14"/>
          <p:cNvGrpSpPr/>
          <p:nvPr/>
        </p:nvGrpSpPr>
        <p:grpSpPr>
          <a:xfrm>
            <a:off x="9982201" y="177380"/>
            <a:ext cx="2283489" cy="532612"/>
            <a:chOff x="10313324" y="457200"/>
            <a:chExt cx="2283489" cy="532612"/>
          </a:xfrm>
        </p:grpSpPr>
        <p:sp>
          <p:nvSpPr>
            <p:cNvPr id="14" name="Snip Single Corner Rectangle 13"/>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5" name="Rectangle 4"/>
          <p:cNvSpPr/>
          <p:nvPr/>
        </p:nvSpPr>
        <p:spPr>
          <a:xfrm>
            <a:off x="-8485" y="1840972"/>
            <a:ext cx="11595327" cy="42672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399954" y="2163965"/>
            <a:ext cx="10778449" cy="3170099"/>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名</a:t>
            </a:r>
            <a:r>
              <a:rPr lang="zh-TW" altLang="en-US" sz="2000" dirty="0">
                <a:solidFill>
                  <a:prstClr val="white"/>
                </a:solidFill>
                <a:latin typeface="微軟正黑體" panose="020B0604030504040204" pitchFamily="34" charset="-120"/>
                <a:ea typeface="微軟正黑體" panose="020B0604030504040204" pitchFamily="34" charset="-120"/>
              </a:rPr>
              <a:t>人站由</a:t>
            </a:r>
            <a:r>
              <a:rPr lang="en-US" altLang="zh-TW" sz="2000" dirty="0">
                <a:solidFill>
                  <a:prstClr val="white"/>
                </a:solidFill>
                <a:latin typeface="微軟正黑體" panose="020B0604030504040204" pitchFamily="34" charset="-120"/>
                <a:ea typeface="微軟正黑體" panose="020B0604030504040204" pitchFamily="34" charset="-120"/>
              </a:rPr>
              <a:t>2000</a:t>
            </a:r>
            <a:r>
              <a:rPr lang="zh-TW" altLang="en-US" sz="2000" dirty="0">
                <a:solidFill>
                  <a:prstClr val="white"/>
                </a:solidFill>
                <a:latin typeface="微軟正黑體" panose="020B0604030504040204" pitchFamily="34" charset="-120"/>
                <a:ea typeface="微軟正黑體" panose="020B0604030504040204" pitchFamily="34" charset="-120"/>
              </a:rPr>
              <a:t>年開</a:t>
            </a:r>
            <a:r>
              <a:rPr lang="zh-TW" altLang="en-US" sz="2000" dirty="0">
                <a:solidFill>
                  <a:prstClr val="white"/>
                </a:solidFill>
                <a:latin typeface="微軟正黑體" panose="020B0604030504040204" pitchFamily="34" charset="-120"/>
                <a:ea typeface="微軟正黑體" panose="020B0604030504040204" pitchFamily="34" charset="-120"/>
              </a:rPr>
              <a:t>業至</a:t>
            </a:r>
            <a:r>
              <a:rPr lang="zh-TW" altLang="en-US" sz="2000" dirty="0">
                <a:solidFill>
                  <a:prstClr val="white"/>
                </a:solidFill>
                <a:latin typeface="微軟正黑體" panose="020B0604030504040204" pitchFamily="34" charset="-120"/>
                <a:ea typeface="微軟正黑體" panose="020B0604030504040204" pitchFamily="34" charset="-120"/>
              </a:rPr>
              <a:t>今，所</a:t>
            </a:r>
            <a:r>
              <a:rPr lang="zh-TW" altLang="en-US" sz="2000" dirty="0">
                <a:solidFill>
                  <a:prstClr val="white"/>
                </a:solidFill>
                <a:latin typeface="微軟正黑體" panose="020B0604030504040204" pitchFamily="34" charset="-120"/>
                <a:ea typeface="微軟正黑體" panose="020B0604030504040204" pitchFamily="34" charset="-120"/>
              </a:rPr>
              <a:t>有貨品均直接由歐洲、日本進口，所有屬下專營店均擁有香港政府及海關所發出</a:t>
            </a:r>
            <a:r>
              <a:rPr lang="zh-TW" altLang="en-US" sz="2000" dirty="0">
                <a:solidFill>
                  <a:prstClr val="white"/>
                </a:solidFill>
                <a:latin typeface="微軟正黑體" panose="020B0604030504040204" pitchFamily="34" charset="-120"/>
                <a:ea typeface="微軟正黑體" panose="020B0604030504040204" pitchFamily="34" charset="-120"/>
              </a:rPr>
              <a:t>之「正貨」保</a:t>
            </a:r>
            <a:r>
              <a:rPr lang="zh-TW" altLang="en-US" sz="2000" dirty="0">
                <a:solidFill>
                  <a:prstClr val="white"/>
                </a:solidFill>
                <a:latin typeface="微軟正黑體" panose="020B0604030504040204" pitchFamily="34" charset="-120"/>
                <a:ea typeface="微軟正黑體" panose="020B0604030504040204" pitchFamily="34" charset="-120"/>
              </a:rPr>
              <a:t>證</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成</a:t>
            </a:r>
            <a:r>
              <a:rPr lang="zh-TW" altLang="en-US" sz="2000" dirty="0">
                <a:solidFill>
                  <a:prstClr val="white"/>
                </a:solidFill>
                <a:latin typeface="微軟正黑體" panose="020B0604030504040204" pitchFamily="34" charset="-120"/>
                <a:ea typeface="微軟正黑體" panose="020B0604030504040204" pitchFamily="34" charset="-120"/>
              </a:rPr>
              <a:t>為全球跨區域的產品集中者，我們擁有各大品牌全系</a:t>
            </a:r>
            <a:r>
              <a:rPr lang="zh-TW" altLang="en-US" sz="2000" dirty="0">
                <a:solidFill>
                  <a:prstClr val="white"/>
                </a:solidFill>
                <a:latin typeface="微軟正黑體" panose="020B0604030504040204" pitchFamily="34" charset="-120"/>
                <a:ea typeface="微軟正黑體" panose="020B0604030504040204" pitchFamily="34" charset="-120"/>
              </a:rPr>
              <a:t>列最</a:t>
            </a:r>
            <a:r>
              <a:rPr lang="zh-TW" altLang="en-US" sz="2000" dirty="0">
                <a:solidFill>
                  <a:prstClr val="white"/>
                </a:solidFill>
                <a:latin typeface="微軟正黑體" panose="020B0604030504040204" pitchFamily="34" charset="-120"/>
                <a:ea typeface="微軟正黑體" panose="020B0604030504040204" pitchFamily="34" charset="-120"/>
              </a:rPr>
              <a:t>齊全的供應，保</a:t>
            </a:r>
            <a:r>
              <a:rPr lang="zh-TW" altLang="en-US" sz="2000" dirty="0">
                <a:solidFill>
                  <a:prstClr val="white"/>
                </a:solidFill>
                <a:latin typeface="微軟正黑體" panose="020B0604030504040204" pitchFamily="34" charset="-120"/>
                <a:ea typeface="微軟正黑體" panose="020B0604030504040204" pitchFamily="34" charset="-120"/>
              </a:rPr>
              <a:t>證滿足客</a:t>
            </a:r>
            <a:r>
              <a:rPr lang="zh-TW" altLang="en-US" sz="2000" dirty="0">
                <a:solidFill>
                  <a:prstClr val="white"/>
                </a:solidFill>
                <a:latin typeface="微軟正黑體" panose="020B0604030504040204" pitchFamily="34" charset="-120"/>
                <a:ea typeface="微軟正黑體" panose="020B0604030504040204" pitchFamily="34" charset="-120"/>
              </a:rPr>
              <a:t>戶對於產</a:t>
            </a:r>
            <a:r>
              <a:rPr lang="zh-TW" altLang="en-US" sz="2000" dirty="0">
                <a:solidFill>
                  <a:prstClr val="white"/>
                </a:solidFill>
                <a:latin typeface="微軟正黑體" panose="020B0604030504040204" pitchFamily="34" charset="-120"/>
                <a:ea typeface="微軟正黑體" panose="020B0604030504040204" pitchFamily="34" charset="-120"/>
              </a:rPr>
              <a:t>品多</a:t>
            </a:r>
            <a:r>
              <a:rPr lang="zh-TW" altLang="en-US" sz="2000" dirty="0">
                <a:solidFill>
                  <a:prstClr val="white"/>
                </a:solidFill>
                <a:latin typeface="微軟正黑體" panose="020B0604030504040204" pitchFamily="34" charset="-120"/>
                <a:ea typeface="微軟正黑體" panose="020B0604030504040204" pitchFamily="34" charset="-120"/>
              </a:rPr>
              <a:t>樣</a:t>
            </a:r>
            <a:r>
              <a:rPr lang="zh-TW" altLang="en-US" sz="2000" dirty="0">
                <a:solidFill>
                  <a:prstClr val="white"/>
                </a:solidFill>
                <a:latin typeface="微軟正黑體" panose="020B0604030504040204" pitchFamily="34" charset="-120"/>
                <a:ea typeface="微軟正黑體" panose="020B0604030504040204" pitchFamily="34" charset="-120"/>
              </a:rPr>
              <a:t>性的要</a:t>
            </a:r>
            <a:r>
              <a:rPr lang="zh-TW" altLang="en-US" sz="2000" dirty="0">
                <a:solidFill>
                  <a:prstClr val="white"/>
                </a:solidFill>
                <a:latin typeface="微軟正黑體" panose="020B0604030504040204" pitchFamily="34" charset="-120"/>
                <a:ea typeface="微軟正黑體" panose="020B0604030504040204" pitchFamily="34" charset="-120"/>
              </a:rPr>
              <a:t>求。 </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現</a:t>
            </a:r>
            <a:r>
              <a:rPr lang="zh-TW" altLang="en-US" sz="2000" dirty="0">
                <a:solidFill>
                  <a:prstClr val="white"/>
                </a:solidFill>
                <a:latin typeface="微軟正黑體" panose="020B0604030504040204" pitchFamily="34" charset="-120"/>
                <a:ea typeface="微軟正黑體" panose="020B0604030504040204" pitchFamily="34" charset="-120"/>
              </a:rPr>
              <a:t>正售賣以下奢侈品品牌貨</a:t>
            </a:r>
            <a:r>
              <a:rPr lang="zh-TW" altLang="en-US" sz="2000" dirty="0">
                <a:solidFill>
                  <a:prstClr val="white"/>
                </a:solidFill>
                <a:latin typeface="微軟正黑體" panose="020B0604030504040204" pitchFamily="34" charset="-120"/>
                <a:ea typeface="微軟正黑體" panose="020B0604030504040204" pitchFamily="34" charset="-120"/>
              </a:rPr>
              <a:t>品</a:t>
            </a:r>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en-US" altLang="zh-TW" sz="2000" dirty="0">
                <a:solidFill>
                  <a:prstClr val="white"/>
                </a:solidFill>
                <a:latin typeface="微軟正黑體" panose="020B0604030504040204" pitchFamily="34" charset="-120"/>
                <a:ea typeface="微軟正黑體" panose="020B0604030504040204" pitchFamily="34" charset="-120"/>
              </a:rPr>
              <a:t>HERMES</a:t>
            </a:r>
            <a:r>
              <a:rPr lang="en-US" altLang="zh-TW" sz="2000" dirty="0">
                <a:solidFill>
                  <a:prstClr val="white"/>
                </a:solidFill>
                <a:latin typeface="微軟正黑體" panose="020B0604030504040204" pitchFamily="34" charset="-120"/>
                <a:ea typeface="微軟正黑體" panose="020B0604030504040204" pitchFamily="34" charset="-120"/>
              </a:rPr>
              <a:t>, CHANEL, LV, GUCCI, PRADA, FENDI, BALENCIAGA, DSQUARED, DIOR, MIU </a:t>
            </a:r>
            <a:r>
              <a:rPr lang="en-US" altLang="zh-TW" sz="2000" dirty="0" err="1">
                <a:solidFill>
                  <a:prstClr val="white"/>
                </a:solidFill>
                <a:latin typeface="微軟正黑體" panose="020B0604030504040204" pitchFamily="34" charset="-120"/>
                <a:ea typeface="微軟正黑體" panose="020B0604030504040204" pitchFamily="34" charset="-120"/>
              </a:rPr>
              <a:t>MIU</a:t>
            </a:r>
            <a:r>
              <a:rPr lang="en-US" altLang="zh-TW" sz="2000" dirty="0">
                <a:solidFill>
                  <a:prstClr val="white"/>
                </a:solidFill>
                <a:latin typeface="微軟正黑體" panose="020B0604030504040204" pitchFamily="34" charset="-120"/>
                <a:ea typeface="微軟正黑體" panose="020B0604030504040204" pitchFamily="34" charset="-120"/>
              </a:rPr>
              <a:t>, CHLOE, BOTTEGA VENETA, DOLCE &amp; GABBANA, PATEK PHILIPPE, ROLEX, CARTIER, OMEGA, </a:t>
            </a:r>
            <a:r>
              <a:rPr lang="en-US" altLang="zh-TW" sz="2000" dirty="0">
                <a:solidFill>
                  <a:prstClr val="white"/>
                </a:solidFill>
                <a:latin typeface="微軟正黑體" panose="020B0604030504040204" pitchFamily="34" charset="-120"/>
                <a:ea typeface="微軟正黑體" panose="020B0604030504040204" pitchFamily="34" charset="-120"/>
              </a:rPr>
              <a:t>PANERAI…. </a:t>
            </a:r>
            <a:r>
              <a:rPr lang="zh-TW" altLang="en-US" sz="2000" dirty="0">
                <a:solidFill>
                  <a:prstClr val="white"/>
                </a:solidFill>
                <a:latin typeface="微軟正黑體" panose="020B0604030504040204" pitchFamily="34" charset="-120"/>
                <a:ea typeface="微軟正黑體" panose="020B0604030504040204" pitchFamily="34" charset="-120"/>
              </a:rPr>
              <a:t>等等</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grpSp>
        <p:nvGrpSpPr>
          <p:cNvPr id="2" name="Group 1"/>
          <p:cNvGrpSpPr/>
          <p:nvPr/>
        </p:nvGrpSpPr>
        <p:grpSpPr>
          <a:xfrm>
            <a:off x="1270783" y="326856"/>
            <a:ext cx="1371600" cy="1378334"/>
            <a:chOff x="608013" y="298332"/>
            <a:chExt cx="1371600" cy="1378334"/>
          </a:xfrm>
        </p:grpSpPr>
        <p:sp>
          <p:nvSpPr>
            <p:cNvPr id="8" name="Rectangle 7"/>
            <p:cNvSpPr/>
            <p:nvPr/>
          </p:nvSpPr>
          <p:spPr>
            <a:xfrm>
              <a:off x="608013" y="298332"/>
              <a:ext cx="1371600" cy="13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403" y="399957"/>
              <a:ext cx="1138267" cy="1138267"/>
            </a:xfrm>
            <a:prstGeom prst="rect">
              <a:avLst/>
            </a:prstGeom>
          </p:spPr>
        </p:pic>
      </p:grpSp>
      <p:grpSp>
        <p:nvGrpSpPr>
          <p:cNvPr id="9" name="Group 8"/>
          <p:cNvGrpSpPr/>
          <p:nvPr/>
        </p:nvGrpSpPr>
        <p:grpSpPr>
          <a:xfrm>
            <a:off x="7133473" y="5162222"/>
            <a:ext cx="4901725" cy="945951"/>
            <a:chOff x="7196992" y="-1576008"/>
            <a:chExt cx="4901725" cy="945951"/>
          </a:xfrm>
        </p:grpSpPr>
        <p:pic>
          <p:nvPicPr>
            <p:cNvPr id="22" name="Picture 21"/>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1" name="Picture 20"/>
            <p:cNvPicPr>
              <a:picLocks noChangeAspect="1"/>
            </p:cNvPicPr>
            <p:nvPr/>
          </p:nvPicPr>
          <p:blipFill rotWithShape="1">
            <a:blip r:embed="rId7" cstate="print">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Tree>
    <p:extLst>
      <p:ext uri="{BB962C8B-B14F-4D97-AF65-F5344CB8AC3E}">
        <p14:creationId xmlns:p14="http://schemas.microsoft.com/office/powerpoint/2010/main" val="2596594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443" y="-13305"/>
            <a:ext cx="9144000" cy="6858000"/>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1065990"/>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3</a:t>
            </a:r>
            <a:r>
              <a:rPr lang="en-US" sz="1600" b="1" dirty="0">
                <a:solidFill>
                  <a:prstClr val="white"/>
                </a:solidFill>
                <a:latin typeface="微軟正黑體" panose="020B0604030504040204" pitchFamily="34" charset="-120"/>
                <a:ea typeface="微軟正黑體" panose="020B0604030504040204" pitchFamily="34" charset="-120"/>
              </a:rPr>
              <a:t>/F </a:t>
            </a:r>
            <a:r>
              <a:rPr lang="zh-TW" altLang="en-US" sz="1600" b="1" dirty="0">
                <a:solidFill>
                  <a:prstClr val="white"/>
                </a:solidFill>
                <a:latin typeface="微軟正黑體" panose="020B0604030504040204" pitchFamily="34" charset="-120"/>
                <a:ea typeface="微軟正黑體" panose="020B0604030504040204" pitchFamily="34" charset="-120"/>
              </a:rPr>
              <a:t>生活優品</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4815069" y="1791302"/>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prstClr val="white"/>
                    </a:solidFill>
                    <a:latin typeface="Calibri"/>
                  </a:rPr>
                  <a:t>B</a:t>
                </a:r>
                <a:r>
                  <a:rPr lang="en-US" altLang="zh-TW" sz="1100" dirty="0">
                    <a:solidFill>
                      <a:prstClr val="white"/>
                    </a:solidFill>
                    <a:latin typeface="Calibri"/>
                    <a:ea typeface="新細明體" panose="02020500000000000000" pitchFamily="18" charset="-120"/>
                  </a:rPr>
                  <a:t>1</a:t>
                </a:r>
                <a:endParaRPr lang="en-US" sz="1100" dirty="0">
                  <a:solidFill>
                    <a:prstClr val="white"/>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prstClr val="white"/>
                    </a:solidFill>
                    <a:latin typeface="Calibri"/>
                  </a:rPr>
                  <a:t>G</a:t>
                </a:r>
                <a:endParaRPr lang="en-US" sz="1100" dirty="0">
                  <a:solidFill>
                    <a:prstClr val="white"/>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2</a:t>
                </a:r>
                <a:endParaRPr lang="en-US" sz="1100" dirty="0">
                  <a:solidFill>
                    <a:prstClr val="white"/>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3</a:t>
                </a:r>
                <a:endParaRPr lang="en-US" sz="1100" dirty="0">
                  <a:solidFill>
                    <a:srgbClr val="FFFF00"/>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sp>
        <p:nvSpPr>
          <p:cNvPr id="111" name="Rounded Rectangle 110"/>
          <p:cNvSpPr/>
          <p:nvPr/>
        </p:nvSpPr>
        <p:spPr>
          <a:xfrm>
            <a:off x="15019837" y="1990460"/>
            <a:ext cx="657511" cy="328755"/>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15045344" y="2006931"/>
            <a:ext cx="720365"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2</a:t>
            </a:r>
            <a:r>
              <a:rPr lang="en-US" altLang="zh-TW" sz="1400" dirty="0">
                <a:solidFill>
                  <a:srgbClr val="ACE545"/>
                </a:solidFill>
                <a:latin typeface="Calibri"/>
                <a:ea typeface="新細明體" panose="02020500000000000000" pitchFamily="18" charset="-120"/>
              </a:rPr>
              <a:t>/F</a:t>
            </a:r>
            <a:r>
              <a:rPr lang="zh-TW" altLang="en-US" sz="1400" dirty="0">
                <a:solidFill>
                  <a:srgbClr val="ACE545"/>
                </a:solidFill>
                <a:latin typeface="Calibri"/>
                <a:ea typeface="新細明體" panose="02020500000000000000" pitchFamily="18" charset="-120"/>
              </a:rPr>
              <a:t> </a:t>
            </a:r>
            <a:r>
              <a:rPr lang="en-US" sz="1400" dirty="0">
                <a:solidFill>
                  <a:srgbClr val="ACE545"/>
                </a:solidFill>
                <a:latin typeface="Calibri"/>
              </a:rPr>
              <a:t>↑ </a:t>
            </a:r>
            <a:endParaRPr lang="en-US" sz="1400" dirty="0">
              <a:solidFill>
                <a:srgbClr val="ACE545"/>
              </a:solidFill>
              <a:latin typeface="Calibri"/>
            </a:endParaRPr>
          </a:p>
        </p:txBody>
      </p:sp>
      <p:sp>
        <p:nvSpPr>
          <p:cNvPr id="114" name="TextBox 113"/>
          <p:cNvSpPr txBox="1"/>
          <p:nvPr/>
        </p:nvSpPr>
        <p:spPr>
          <a:xfrm>
            <a:off x="15140796" y="2008011"/>
            <a:ext cx="720366" cy="307777"/>
          </a:xfrm>
          <a:prstGeom prst="rect">
            <a:avLst/>
          </a:prstGeom>
          <a:noFill/>
        </p:spPr>
        <p:txBody>
          <a:bodyPr wrap="square" rtlCol="0">
            <a:spAutoFit/>
          </a:bodyPr>
          <a:lstStyle/>
          <a:p>
            <a:r>
              <a:rPr lang="en-US" sz="1400" dirty="0">
                <a:solidFill>
                  <a:srgbClr val="ACE545"/>
                </a:solidFill>
                <a:latin typeface="Calibri"/>
              </a:rPr>
              <a:t>3/F </a:t>
            </a:r>
            <a:endParaRPr lang="en-US" sz="1400" dirty="0">
              <a:solidFill>
                <a:srgbClr val="ACE545"/>
              </a:solidFill>
              <a:latin typeface="Calibri"/>
            </a:endParaRPr>
          </a:p>
        </p:txBody>
      </p:sp>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2/F↑ </a:t>
            </a:r>
            <a:endParaRPr lang="en-US" sz="1400" dirty="0">
              <a:solidFill>
                <a:prstClr val="black"/>
              </a:solidFill>
              <a:latin typeface="Calibri"/>
            </a:endParaRPr>
          </a:p>
        </p:txBody>
      </p:sp>
      <p:sp>
        <p:nvSpPr>
          <p:cNvPr id="126" name="TextBox 125"/>
          <p:cNvSpPr txBox="1"/>
          <p:nvPr/>
        </p:nvSpPr>
        <p:spPr>
          <a:xfrm>
            <a:off x="9839901" y="1990726"/>
            <a:ext cx="720366" cy="307777"/>
          </a:xfrm>
          <a:prstGeom prst="rect">
            <a:avLst/>
          </a:prstGeom>
          <a:noFill/>
        </p:spPr>
        <p:txBody>
          <a:bodyPr wrap="square" rtlCol="0">
            <a:spAutoFit/>
          </a:bodyPr>
          <a:lstStyle/>
          <a:p>
            <a:r>
              <a:rPr lang="en-US" sz="1400" dirty="0">
                <a:solidFill>
                  <a:prstClr val="black"/>
                </a:solidFill>
                <a:latin typeface="Calibri"/>
              </a:rPr>
              <a:t>3/F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3</a:t>
            </a:r>
            <a:endParaRPr lang="en-US" sz="1100" dirty="0">
              <a:solidFill>
                <a:srgbClr val="FFFF00"/>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8525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12842E-6 -4.07407E-6 L -0.17556 -4.07407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par>
                                <p:cTn id="19" presetID="1" presetClass="exit" presetSubtype="0" fill="hold" grpId="0" nodeType="withEffect">
                                  <p:stCondLst>
                                    <p:cond delay="1000"/>
                                  </p:stCondLst>
                                  <p:childTnLst>
                                    <p:set>
                                      <p:cBhvr>
                                        <p:cTn id="20" dur="1" fill="hold">
                                          <p:stCondLst>
                                            <p:cond delay="0"/>
                                          </p:stCondLst>
                                        </p:cTn>
                                        <p:tgtEl>
                                          <p:spTgt spid="125"/>
                                        </p:tgtEl>
                                        <p:attrNameLst>
                                          <p:attrName>style.visibility</p:attrName>
                                        </p:attrNameLst>
                                      </p:cBhvr>
                                      <p:to>
                                        <p:strVal val="hidden"/>
                                      </p:to>
                                    </p:set>
                                  </p:childTnLst>
                                </p:cTn>
                              </p:par>
                              <p:par>
                                <p:cTn id="21" presetID="10" presetClass="entr" presetSubtype="0" fill="hold" grpId="0" nodeType="withEffect">
                                  <p:stCondLst>
                                    <p:cond delay="100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P spid="125" grpId="0"/>
      <p:bldP spid="1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3965"/>
          <a:stretch/>
        </p:blipFill>
        <p:spPr>
          <a:xfrm>
            <a:off x="1588" y="-76200"/>
            <a:ext cx="12188825" cy="6934200"/>
          </a:xfrm>
          <a:prstGeom prst="rect">
            <a:avLst/>
          </a:prstGeom>
        </p:spPr>
      </p:pic>
      <p:sp>
        <p:nvSpPr>
          <p:cNvPr id="19" name="Rectangle 18"/>
          <p:cNvSpPr/>
          <p:nvPr/>
        </p:nvSpPr>
        <p:spPr>
          <a:xfrm>
            <a:off x="1589" y="-484539"/>
            <a:ext cx="12228141" cy="816446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1" name="Rectangle 10"/>
          <p:cNvSpPr/>
          <p:nvPr/>
        </p:nvSpPr>
        <p:spPr>
          <a:xfrm>
            <a:off x="1429358" y="5460090"/>
            <a:ext cx="9372600" cy="1323183"/>
          </a:xfrm>
          <a:prstGeom prst="rect">
            <a:avLst/>
          </a:prstGeom>
        </p:spPr>
        <p:txBody>
          <a:bodyPr wrap="square">
            <a:spAutoFit/>
          </a:bodyPr>
          <a:lstStyle/>
          <a:p>
            <a:pPr algn="ctr" defTabSz="1197062">
              <a:tabLst>
                <a:tab pos="7776028" algn="l"/>
              </a:tabLst>
              <a:defRPr/>
            </a:pPr>
            <a:r>
              <a:rPr lang="zh-TW" altLang="en-US" sz="3999" b="1" cap="all" spc="-150" dirty="0">
                <a:solidFill>
                  <a:srgbClr val="F2F2F2"/>
                </a:solidFill>
                <a:latin typeface="微軟正黑體" panose="020B0604030504040204" pitchFamily="34" charset="-120"/>
                <a:ea typeface="微軟正黑體" panose="020B0604030504040204" pitchFamily="34" charset="-120"/>
              </a:rPr>
              <a:t>短短</a:t>
            </a:r>
            <a:r>
              <a:rPr lang="zh-TW" altLang="en-US" sz="3999" b="1" cap="all" spc="-150" dirty="0">
                <a:solidFill>
                  <a:srgbClr val="F2F2F2"/>
                </a:solidFill>
                <a:latin typeface="微軟正黑體" panose="020B0604030504040204" pitchFamily="34" charset="-120"/>
                <a:ea typeface="微軟正黑體" panose="020B0604030504040204" pitchFamily="34" charset="-120"/>
              </a:rPr>
              <a:t> </a:t>
            </a:r>
            <a:r>
              <a:rPr lang="en-US" altLang="zh-TW" sz="3999" b="1" cap="all" spc="-150" dirty="0">
                <a:solidFill>
                  <a:srgbClr val="F2F2F2"/>
                </a:solidFill>
                <a:latin typeface="微軟正黑體" panose="020B0604030504040204" pitchFamily="34" charset="-120"/>
                <a:ea typeface="微軟正黑體" panose="020B0604030504040204" pitchFamily="34" charset="-120"/>
              </a:rPr>
              <a:t>4</a:t>
            </a:r>
            <a:r>
              <a:rPr lang="zh-TW" altLang="en-US" sz="3999" b="1" cap="all" spc="-150" dirty="0">
                <a:solidFill>
                  <a:srgbClr val="F2F2F2"/>
                </a:solidFill>
                <a:latin typeface="微軟正黑體" panose="020B0604030504040204" pitchFamily="34" charset="-120"/>
                <a:ea typeface="微軟正黑體" panose="020B0604030504040204" pitchFamily="34" charset="-120"/>
              </a:rPr>
              <a:t>小時</a:t>
            </a:r>
            <a:endParaRPr lang="en-US" altLang="zh-TW" sz="3999" b="1" cap="all" spc="-150" dirty="0">
              <a:solidFill>
                <a:srgbClr val="F2F2F2"/>
              </a:solidFill>
              <a:latin typeface="微軟正黑體" panose="020B0604030504040204" pitchFamily="34" charset="-120"/>
              <a:ea typeface="微軟正黑體" panose="020B0604030504040204" pitchFamily="34" charset="-120"/>
            </a:endParaRPr>
          </a:p>
          <a:p>
            <a:pPr algn="ctr" defTabSz="1197062">
              <a:tabLst>
                <a:tab pos="7776028" algn="l"/>
              </a:tabLst>
              <a:defRPr/>
            </a:pPr>
            <a:r>
              <a:rPr lang="zh-TW" altLang="en-US" sz="3999" b="1" cap="all" spc="-150" dirty="0">
                <a:solidFill>
                  <a:srgbClr val="F2F2F2"/>
                </a:solidFill>
                <a:latin typeface="微軟正黑體" panose="020B0604030504040204" pitchFamily="34" charset="-120"/>
                <a:ea typeface="微軟正黑體" panose="020B0604030504040204" pitchFamily="34" charset="-120"/>
              </a:rPr>
              <a:t>已超過 </a:t>
            </a:r>
            <a:r>
              <a:rPr lang="en-US" altLang="zh-TW" sz="3999" b="1" cap="all" spc="-150" dirty="0">
                <a:solidFill>
                  <a:srgbClr val="F2F2F2"/>
                </a:solidFill>
                <a:latin typeface="微軟正黑體" panose="020B0604030504040204" pitchFamily="34" charset="-120"/>
                <a:ea typeface="微軟正黑體" panose="020B0604030504040204" pitchFamily="34" charset="-120"/>
              </a:rPr>
              <a:t>100</a:t>
            </a:r>
            <a:r>
              <a:rPr lang="zh-TW" altLang="en-US" sz="3999" b="1" cap="all" spc="-150" dirty="0">
                <a:solidFill>
                  <a:srgbClr val="F2F2F2"/>
                </a:solidFill>
                <a:latin typeface="微軟正黑體" panose="020B0604030504040204" pitchFamily="34" charset="-120"/>
                <a:ea typeface="微軟正黑體" panose="020B0604030504040204" pitchFamily="34" charset="-120"/>
              </a:rPr>
              <a:t> 張消費及高達</a:t>
            </a:r>
            <a:r>
              <a:rPr lang="en-US" altLang="zh-TW" sz="3999" b="1" cap="all" spc="-150" dirty="0">
                <a:solidFill>
                  <a:srgbClr val="F2F2F2"/>
                </a:solidFill>
                <a:latin typeface="微軟正黑體" panose="020B0604030504040204" pitchFamily="34" charset="-120"/>
                <a:ea typeface="微軟正黑體" panose="020B0604030504040204" pitchFamily="34" charset="-120"/>
              </a:rPr>
              <a:t>30</a:t>
            </a:r>
            <a:r>
              <a:rPr lang="zh-TW" altLang="en-US" sz="3999" b="1" cap="all" spc="-150" dirty="0">
                <a:solidFill>
                  <a:srgbClr val="F2F2F2"/>
                </a:solidFill>
                <a:latin typeface="微軟正黑體" panose="020B0604030504040204" pitchFamily="34" charset="-120"/>
                <a:ea typeface="微軟正黑體" panose="020B0604030504040204" pitchFamily="34" charset="-120"/>
              </a:rPr>
              <a:t>萬營業額</a:t>
            </a:r>
            <a:r>
              <a:rPr lang="en-US" altLang="zh-TW" sz="3999" b="1" cap="all" spc="-150" dirty="0">
                <a:solidFill>
                  <a:srgbClr val="F2F2F2"/>
                </a:solidFill>
                <a:latin typeface="微軟正黑體" panose="020B0604030504040204" pitchFamily="34" charset="-120"/>
                <a:ea typeface="微軟正黑體" panose="020B0604030504040204" pitchFamily="34" charset="-120"/>
              </a:rPr>
              <a:t>!!!</a:t>
            </a:r>
            <a:endParaRPr lang="en-US" sz="3999" b="1" cap="all" spc="-150" dirty="0">
              <a:solidFill>
                <a:srgbClr val="F2F2F2"/>
              </a:solidFill>
              <a:latin typeface="微軟正黑體" panose="020B0604030504040204" pitchFamily="34" charset="-120"/>
              <a:ea typeface="微軟正黑體" panose="020B0604030504040204" pitchFamily="34" charset="-120"/>
            </a:endParaRPr>
          </a:p>
        </p:txBody>
      </p:sp>
      <p:grpSp>
        <p:nvGrpSpPr>
          <p:cNvPr id="15" name="Group 14"/>
          <p:cNvGrpSpPr/>
          <p:nvPr/>
        </p:nvGrpSpPr>
        <p:grpSpPr>
          <a:xfrm>
            <a:off x="364588" y="2434133"/>
            <a:ext cx="11455987" cy="2951230"/>
            <a:chOff x="362999" y="2434133"/>
            <a:chExt cx="11455987" cy="295123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610" y="2440863"/>
              <a:ext cx="2208376" cy="2944500"/>
            </a:xfrm>
            <a:prstGeom prst="rect">
              <a:avLst/>
            </a:prstGeom>
            <a:ln>
              <a:solidFill>
                <a:schemeClr val="bg1"/>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99" y="2440863"/>
              <a:ext cx="2208376" cy="2944500"/>
            </a:xfrm>
            <a:prstGeom prst="rect">
              <a:avLst/>
            </a:prstGeom>
            <a:ln>
              <a:solidFill>
                <a:schemeClr val="bg1"/>
              </a:solid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4430" y="2438072"/>
              <a:ext cx="2210468" cy="2947290"/>
            </a:xfrm>
            <a:prstGeom prst="rect">
              <a:avLst/>
            </a:prstGeom>
            <a:ln>
              <a:solidFill>
                <a:schemeClr val="bg1"/>
              </a:solid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7021" y="2434133"/>
              <a:ext cx="2213422" cy="2951230"/>
            </a:xfrm>
            <a:prstGeom prst="rect">
              <a:avLst/>
            </a:prstGeom>
            <a:ln>
              <a:solidFill>
                <a:schemeClr val="bg1"/>
              </a:solid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249" y="2440863"/>
              <a:ext cx="2208375" cy="2944500"/>
            </a:xfrm>
            <a:prstGeom prst="rect">
              <a:avLst/>
            </a:prstGeom>
            <a:ln>
              <a:solidFill>
                <a:schemeClr val="bg1"/>
              </a:solidFill>
            </a:ln>
          </p:spPr>
        </p:pic>
      </p:gr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7608" t="20826" r="4915" b="4194"/>
          <a:stretch/>
        </p:blipFill>
        <p:spPr>
          <a:xfrm>
            <a:off x="10145808" y="1004925"/>
            <a:ext cx="1349717" cy="1156900"/>
          </a:xfrm>
          <a:prstGeom prst="rect">
            <a:avLst/>
          </a:prstGeom>
        </p:spPr>
      </p:pic>
      <p:sp>
        <p:nvSpPr>
          <p:cNvPr id="14" name="TextBox 13"/>
          <p:cNvSpPr txBox="1"/>
          <p:nvPr/>
        </p:nvSpPr>
        <p:spPr>
          <a:xfrm>
            <a:off x="1828799" y="961497"/>
            <a:ext cx="8534400" cy="1200329"/>
          </a:xfrm>
          <a:prstGeom prst="rect">
            <a:avLst/>
          </a:prstGeom>
          <a:noFill/>
        </p:spPr>
        <p:txBody>
          <a:bodyPr wrap="square" rtlCol="0">
            <a:spAutoFit/>
          </a:bodyP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「美安會員專屬購物日」</a:t>
            </a:r>
            <a:endParaRPr lang="en-US" altLang="zh-TW" sz="3600" b="1" dirty="0">
              <a:solidFill>
                <a:prstClr val="white"/>
              </a:solidFill>
              <a:latin typeface="微軟正黑體" panose="020B0604030504040204" pitchFamily="34" charset="-120"/>
              <a:ea typeface="微軟正黑體" panose="020B0604030504040204" pitchFamily="34" charset="-120"/>
            </a:endParaRPr>
          </a:p>
          <a:p>
            <a:pPr algn="ctr"/>
            <a:r>
              <a:rPr lang="zh-TW" altLang="en-US" sz="3600" b="1" dirty="0">
                <a:solidFill>
                  <a:prstClr val="white"/>
                </a:solidFill>
                <a:latin typeface="微軟正黑體" panose="020B0604030504040204" pitchFamily="34" charset="-120"/>
                <a:ea typeface="微軟正黑體" panose="020B0604030504040204" pitchFamily="34" charset="-120"/>
              </a:rPr>
              <a:t>破天</a:t>
            </a:r>
            <a:r>
              <a:rPr lang="zh-TW" altLang="en-US" sz="3600" b="1" dirty="0">
                <a:solidFill>
                  <a:prstClr val="white"/>
                </a:solidFill>
                <a:latin typeface="微軟正黑體" panose="020B0604030504040204" pitchFamily="34" charset="-120"/>
                <a:ea typeface="微軟正黑體" panose="020B0604030504040204" pitchFamily="34" charset="-120"/>
              </a:rPr>
              <a:t>荒</a:t>
            </a:r>
            <a:r>
              <a:rPr lang="zh-TW" altLang="en-US" sz="3600" b="1" dirty="0">
                <a:solidFill>
                  <a:prstClr val="white"/>
                </a:solidFill>
                <a:latin typeface="微軟正黑體" panose="020B0604030504040204" pitchFamily="34" charset="-120"/>
                <a:ea typeface="微軟正黑體" panose="020B0604030504040204" pitchFamily="34" charset="-120"/>
              </a:rPr>
              <a:t>為</a:t>
            </a:r>
            <a:r>
              <a:rPr lang="zh-TW" altLang="en-US" sz="3600" b="1" dirty="0">
                <a:solidFill>
                  <a:prstClr val="white"/>
                </a:solidFill>
                <a:latin typeface="微軟正黑體" panose="020B0604030504040204" pitchFamily="34" charset="-120"/>
                <a:ea typeface="微軟正黑體" panose="020B0604030504040204" pitchFamily="34" charset="-120"/>
              </a:rPr>
              <a:t>美安會</a:t>
            </a:r>
            <a:r>
              <a:rPr lang="zh-TW" altLang="en-US" sz="3600" b="1" dirty="0">
                <a:solidFill>
                  <a:prstClr val="white"/>
                </a:solidFill>
                <a:latin typeface="微軟正黑體" panose="020B0604030504040204" pitchFamily="34" charset="-120"/>
                <a:ea typeface="微軟正黑體" panose="020B0604030504040204" pitchFamily="34" charset="-120"/>
              </a:rPr>
              <a:t>員包場購物</a:t>
            </a:r>
            <a:endParaRPr lang="zh-TW" altLang="en-US" sz="36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3513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76" y="0"/>
            <a:ext cx="12188825" cy="6934200"/>
            <a:chOff x="-77788" y="0"/>
            <a:chExt cx="12188825" cy="693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671" b="8322"/>
            <a:stretch/>
          </p:blipFill>
          <p:spPr>
            <a:xfrm>
              <a:off x="-77788" y="0"/>
              <a:ext cx="12188825" cy="6934200"/>
            </a:xfrm>
            <a:prstGeom prst="rect">
              <a:avLst/>
            </a:prstGeom>
          </p:spPr>
        </p:pic>
        <p:sp>
          <p:nvSpPr>
            <p:cNvPr id="5" name="Rectangle 4"/>
            <p:cNvSpPr/>
            <p:nvPr/>
          </p:nvSpPr>
          <p:spPr>
            <a:xfrm rot="962099">
              <a:off x="1657631" y="2687407"/>
              <a:ext cx="789452" cy="538516"/>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519117" y="3186958"/>
              <a:ext cx="789452" cy="275044"/>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8337367" y="3186958"/>
              <a:ext cx="789452" cy="137522"/>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11123611" y="2971801"/>
              <a:ext cx="987425" cy="215158"/>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 name="Rectangle 2"/>
          <p:cNvSpPr/>
          <p:nvPr/>
        </p:nvSpPr>
        <p:spPr>
          <a:xfrm>
            <a:off x="1589" y="-484539"/>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9" name="Rectangle 18"/>
          <p:cNvSpPr/>
          <p:nvPr/>
        </p:nvSpPr>
        <p:spPr>
          <a:xfrm>
            <a:off x="1600200" y="1600201"/>
            <a:ext cx="8991600" cy="3581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42" name="TextBox 41"/>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3/F </a:t>
            </a:r>
            <a:r>
              <a:rPr lang="zh-TW" altLang="en-US" b="1" dirty="0">
                <a:solidFill>
                  <a:prstClr val="white"/>
                </a:solidFill>
                <a:latin typeface="微軟正黑體" panose="020B0604030504040204" pitchFamily="34" charset="-120"/>
                <a:ea typeface="微軟正黑體" panose="020B0604030504040204" pitchFamily="34" charset="-120"/>
              </a:rPr>
              <a:t>生活優品</a:t>
            </a: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7608" t="20826" r="4915" b="4194"/>
          <a:stretch/>
        </p:blipFill>
        <p:spPr>
          <a:xfrm>
            <a:off x="3889409" y="2010400"/>
            <a:ext cx="1349717" cy="1156900"/>
          </a:xfrm>
          <a:prstGeom prst="rect">
            <a:avLst/>
          </a:prstGeom>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t="20541" b="27377"/>
          <a:stretch/>
        </p:blipFill>
        <p:spPr>
          <a:xfrm>
            <a:off x="5081055" y="3625953"/>
            <a:ext cx="1727831" cy="899886"/>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200" y="3823406"/>
            <a:ext cx="1731108" cy="692443"/>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600" y="3625953"/>
            <a:ext cx="1047107" cy="1047107"/>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3740" t="15368" r="4575" b="14827"/>
          <a:stretch/>
        </p:blipFill>
        <p:spPr>
          <a:xfrm>
            <a:off x="6065838" y="2424224"/>
            <a:ext cx="2633547" cy="536463"/>
          </a:xfrm>
          <a:prstGeom prst="rect">
            <a:avLst/>
          </a:prstGeom>
        </p:spPr>
      </p:pic>
    </p:spTree>
    <p:extLst>
      <p:ext uri="{BB962C8B-B14F-4D97-AF65-F5344CB8AC3E}">
        <p14:creationId xmlns:p14="http://schemas.microsoft.com/office/powerpoint/2010/main" val="104181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75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42"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20432" y="599340"/>
            <a:ext cx="11123611" cy="6258661"/>
            <a:chOff x="0" y="0"/>
            <a:chExt cx="12188825"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5" name="Rectangle 4"/>
            <p:cNvSpPr/>
            <p:nvPr/>
          </p:nvSpPr>
          <p:spPr>
            <a:xfrm>
              <a:off x="531812" y="152400"/>
              <a:ext cx="62484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8304212" y="469900"/>
              <a:ext cx="2438400" cy="780585"/>
            </a:xfrm>
            <a:prstGeom prst="rect">
              <a:avLst/>
            </a:prstGeom>
            <a:solidFill>
              <a:srgbClr val="B2B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9752012" y="609600"/>
              <a:ext cx="1676400" cy="685800"/>
            </a:xfrm>
            <a:prstGeom prst="rect">
              <a:avLst/>
            </a:prstGeom>
            <a:solidFill>
              <a:srgbClr val="B2B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p:nvPr/>
          </p:nvSpPr>
          <p:spPr>
            <a:xfrm>
              <a:off x="9509124" y="577385"/>
              <a:ext cx="1676400" cy="685800"/>
            </a:xfrm>
            <a:prstGeom prst="rect">
              <a:avLst/>
            </a:prstGeom>
            <a:solidFill>
              <a:srgbClr val="B2B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3" name="Rectangle 12"/>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4" name="Group 13"/>
          <p:cNvGrpSpPr/>
          <p:nvPr/>
        </p:nvGrpSpPr>
        <p:grpSpPr>
          <a:xfrm>
            <a:off x="9982201" y="177380"/>
            <a:ext cx="2283489" cy="532612"/>
            <a:chOff x="10313324" y="457200"/>
            <a:chExt cx="2283489" cy="532612"/>
          </a:xfrm>
        </p:grpSpPr>
        <p:sp>
          <p:nvSpPr>
            <p:cNvPr id="15" name="Snip Single Corner Rectangle 14"/>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19" name="TextBox 18"/>
          <p:cNvSpPr txBox="1"/>
          <p:nvPr/>
        </p:nvSpPr>
        <p:spPr>
          <a:xfrm>
            <a:off x="8682907" y="1126266"/>
            <a:ext cx="2594693"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過萬</a:t>
            </a:r>
            <a:r>
              <a:rPr lang="zh-TW" altLang="en-US" sz="2400" b="1" dirty="0">
                <a:solidFill>
                  <a:prstClr val="white"/>
                </a:solidFill>
                <a:latin typeface="微軟正黑體" panose="020B0604030504040204" pitchFamily="34" charset="-120"/>
                <a:ea typeface="微軟正黑體" panose="020B0604030504040204" pitchFamily="34" charset="-120"/>
              </a:rPr>
              <a:t>件產品</a:t>
            </a:r>
            <a:r>
              <a:rPr lang="en-US" altLang="zh-TW"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a:solidFill>
                  <a:prstClr val="white"/>
                </a:solidFill>
                <a:latin typeface="微軟正黑體" panose="020B0604030504040204" pitchFamily="34" charset="-120"/>
                <a:ea typeface="微軟正黑體" panose="020B0604030504040204" pitchFamily="34" charset="-120"/>
              </a:rPr>
              <a:t> 正</a:t>
            </a:r>
            <a:r>
              <a:rPr lang="en-US" altLang="zh-TW" sz="2400" b="1" dirty="0">
                <a:solidFill>
                  <a:prstClr val="white"/>
                </a:solidFill>
                <a:latin typeface="微軟正黑體" panose="020B0604030504040204" pitchFamily="34" charset="-120"/>
                <a:ea typeface="微軟正黑體" panose="020B0604030504040204" pitchFamily="34" charset="-120"/>
              </a:rPr>
              <a:t>!</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nvGrpSpPr>
          <p:cNvPr id="24" name="Group 23"/>
          <p:cNvGrpSpPr/>
          <p:nvPr/>
        </p:nvGrpSpPr>
        <p:grpSpPr>
          <a:xfrm>
            <a:off x="703306" y="604211"/>
            <a:ext cx="1308344" cy="1490753"/>
            <a:chOff x="459088" y="118928"/>
            <a:chExt cx="1752600" cy="1996947"/>
          </a:xfrm>
        </p:grpSpPr>
        <p:sp>
          <p:nvSpPr>
            <p:cNvPr id="21" name="Rectangle 20"/>
            <p:cNvSpPr/>
            <p:nvPr/>
          </p:nvSpPr>
          <p:spPr>
            <a:xfrm>
              <a:off x="459088" y="118928"/>
              <a:ext cx="1752600" cy="1996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070" t="7333" r="11254" b="6044"/>
            <a:stretch/>
          </p:blipFill>
          <p:spPr>
            <a:xfrm>
              <a:off x="489542" y="198725"/>
              <a:ext cx="1684304" cy="1878353"/>
            </a:xfrm>
            <a:prstGeom prst="rect">
              <a:avLst/>
            </a:prstGeom>
          </p:spPr>
        </p:pic>
      </p:grpSp>
      <p:sp>
        <p:nvSpPr>
          <p:cNvPr id="22" name="Rectangle 21"/>
          <p:cNvSpPr/>
          <p:nvPr/>
        </p:nvSpPr>
        <p:spPr>
          <a:xfrm>
            <a:off x="-84308" y="2339598"/>
            <a:ext cx="9313369" cy="309150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332615" y="2612750"/>
            <a:ext cx="8515447" cy="2554545"/>
          </a:xfrm>
          <a:prstGeom prst="rect">
            <a:avLst/>
          </a:prstGeom>
        </p:spPr>
        <p:txBody>
          <a:bodyPr wrap="square">
            <a:spAutoFit/>
          </a:bodyPr>
          <a:lstStyle/>
          <a:p>
            <a:r>
              <a:rPr lang="en-US" altLang="zh-TW" sz="2000" dirty="0" err="1">
                <a:solidFill>
                  <a:prstClr val="white"/>
                </a:solidFill>
                <a:latin typeface="微軟正黑體" panose="020B0604030504040204" pitchFamily="34" charset="-120"/>
                <a:ea typeface="微軟正黑體" panose="020B0604030504040204" pitchFamily="34" charset="-120"/>
              </a:rPr>
              <a:t>FingerShopping</a:t>
            </a:r>
            <a:r>
              <a:rPr lang="zh-TW" altLang="en-US" sz="2000" dirty="0">
                <a:solidFill>
                  <a:prstClr val="white"/>
                </a:solidFill>
                <a:latin typeface="微軟正黑體" panose="020B0604030504040204" pitchFamily="34" charset="-120"/>
                <a:ea typeface="微軟正黑體" panose="020B0604030504040204" pitchFamily="34" charset="-120"/>
              </a:rPr>
              <a:t>的網店除了有為人熟悉的優質品牌外，也包羅設計師品牌、社會企業以及特色小店的商品；部分商戶只在</a:t>
            </a:r>
            <a:r>
              <a:rPr lang="en-US" altLang="zh-TW" sz="2000" dirty="0" err="1">
                <a:solidFill>
                  <a:prstClr val="white"/>
                </a:solidFill>
                <a:latin typeface="微軟正黑體" panose="020B0604030504040204" pitchFamily="34" charset="-120"/>
                <a:ea typeface="微軟正黑體" panose="020B0604030504040204" pitchFamily="34" charset="-120"/>
              </a:rPr>
              <a:t>FingerShopping</a:t>
            </a:r>
            <a:r>
              <a:rPr lang="zh-TW" altLang="en-US" sz="2000" dirty="0">
                <a:solidFill>
                  <a:prstClr val="white"/>
                </a:solidFill>
                <a:latin typeface="微軟正黑體" panose="020B0604030504040204" pitchFamily="34" charset="-120"/>
                <a:ea typeface="微軟正黑體" panose="020B0604030504040204" pitchFamily="34" charset="-120"/>
              </a:rPr>
              <a:t>經營獨家網店或銷售獨家商品，必然是原裝正貨</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在</a:t>
            </a:r>
            <a:r>
              <a:rPr lang="en-US" altLang="zh-TW" sz="2000" dirty="0" err="1">
                <a:solidFill>
                  <a:prstClr val="white"/>
                </a:solidFill>
                <a:latin typeface="微軟正黑體" panose="020B0604030504040204" pitchFamily="34" charset="-120"/>
                <a:ea typeface="微軟正黑體" panose="020B0604030504040204" pitchFamily="34" charset="-120"/>
              </a:rPr>
              <a:t>Fingershopping</a:t>
            </a:r>
            <a:r>
              <a:rPr lang="zh-TW" altLang="en-US" sz="2000" dirty="0">
                <a:solidFill>
                  <a:prstClr val="white"/>
                </a:solidFill>
                <a:latin typeface="微軟正黑體" panose="020B0604030504040204" pitchFamily="34" charset="-120"/>
                <a:ea typeface="微軟正黑體" panose="020B0604030504040204" pitchFamily="34" charset="-120"/>
              </a:rPr>
              <a:t>購物，即使商品來自不同網店，也為您集合一次送貨。除送貨上門服務外</a:t>
            </a:r>
            <a:r>
              <a:rPr lang="en-US" altLang="zh-TW" sz="2000" dirty="0">
                <a:solidFill>
                  <a:prstClr val="white"/>
                </a:solidFill>
                <a:latin typeface="微軟正黑體" panose="020B0604030504040204" pitchFamily="34" charset="-120"/>
                <a:ea typeface="微軟正黑體" panose="020B0604030504040204" pitchFamily="34" charset="-120"/>
              </a:rPr>
              <a:t>(</a:t>
            </a:r>
            <a:r>
              <a:rPr lang="zh-TW" altLang="en-US" sz="2000" dirty="0">
                <a:solidFill>
                  <a:prstClr val="white"/>
                </a:solidFill>
                <a:latin typeface="微軟正黑體" panose="020B0604030504040204" pitchFamily="34" charset="-120"/>
                <a:ea typeface="微軟正黑體" panose="020B0604030504040204" pitchFamily="34" charset="-120"/>
              </a:rPr>
              <a:t>香港及部份中國內地地區</a:t>
            </a:r>
            <a:r>
              <a:rPr lang="en-US" altLang="zh-TW" sz="2000" dirty="0">
                <a:solidFill>
                  <a:prstClr val="white"/>
                </a:solidFill>
                <a:latin typeface="微軟正黑體" panose="020B0604030504040204" pitchFamily="34" charset="-120"/>
                <a:ea typeface="微軟正黑體" panose="020B0604030504040204" pitchFamily="34" charset="-120"/>
              </a:rPr>
              <a:t>)</a:t>
            </a:r>
            <a:r>
              <a:rPr lang="zh-TW" altLang="en-US" sz="2000" dirty="0">
                <a:solidFill>
                  <a:prstClr val="white"/>
                </a:solidFill>
                <a:latin typeface="微軟正黑體" panose="020B0604030504040204" pitchFamily="34" charset="-120"/>
                <a:ea typeface="微軟正黑體" panose="020B0604030504040204" pitchFamily="34" charset="-120"/>
              </a:rPr>
              <a:t>，購物滿</a:t>
            </a:r>
            <a:r>
              <a:rPr lang="en-US" altLang="zh-TW" sz="2000" dirty="0">
                <a:solidFill>
                  <a:prstClr val="white"/>
                </a:solidFill>
                <a:latin typeface="微軟正黑體" panose="020B0604030504040204" pitchFamily="34" charset="-120"/>
                <a:ea typeface="微軟正黑體" panose="020B0604030504040204" pitchFamily="34" charset="-120"/>
              </a:rPr>
              <a:t>$200</a:t>
            </a:r>
            <a:r>
              <a:rPr lang="zh-TW" altLang="en-US" sz="2000" dirty="0">
                <a:solidFill>
                  <a:prstClr val="white"/>
                </a:solidFill>
                <a:latin typeface="微軟正黑體" panose="020B0604030504040204" pitchFamily="34" charset="-120"/>
                <a:ea typeface="微軟正黑體" panose="020B0604030504040204" pitchFamily="34" charset="-120"/>
              </a:rPr>
              <a:t>更提供在全港超過</a:t>
            </a:r>
            <a:r>
              <a:rPr lang="en-US" altLang="zh-TW" sz="2000" dirty="0">
                <a:solidFill>
                  <a:prstClr val="white"/>
                </a:solidFill>
                <a:latin typeface="微軟正黑體" panose="020B0604030504040204" pitchFamily="34" charset="-120"/>
                <a:ea typeface="微軟正黑體" panose="020B0604030504040204" pitchFamily="34" charset="-120"/>
              </a:rPr>
              <a:t>300</a:t>
            </a:r>
            <a:r>
              <a:rPr lang="zh-TW" altLang="en-US" sz="2000" dirty="0">
                <a:solidFill>
                  <a:prstClr val="white"/>
                </a:solidFill>
                <a:latin typeface="微軟正黑體" panose="020B0604030504040204" pitchFamily="34" charset="-120"/>
                <a:ea typeface="微軟正黑體" panose="020B0604030504040204" pitchFamily="34" charset="-120"/>
              </a:rPr>
              <a:t>間</a:t>
            </a:r>
            <a:r>
              <a:rPr lang="en-US" altLang="zh-TW" sz="2000" dirty="0">
                <a:solidFill>
                  <a:prstClr val="white"/>
                </a:solidFill>
                <a:latin typeface="微軟正黑體" panose="020B0604030504040204" pitchFamily="34" charset="-120"/>
                <a:ea typeface="微軟正黑體" panose="020B0604030504040204" pitchFamily="34" charset="-120"/>
              </a:rPr>
              <a:t>OK</a:t>
            </a:r>
            <a:r>
              <a:rPr lang="zh-TW" altLang="en-US" sz="2000" dirty="0">
                <a:solidFill>
                  <a:prstClr val="white"/>
                </a:solidFill>
                <a:latin typeface="微軟正黑體" panose="020B0604030504040204" pitchFamily="34" charset="-120"/>
                <a:ea typeface="微軟正黑體" panose="020B0604030504040204" pitchFamily="34" charset="-120"/>
              </a:rPr>
              <a:t>便利店到店提貨服</a:t>
            </a:r>
            <a:r>
              <a:rPr lang="zh-TW" altLang="en-US" sz="2000" dirty="0">
                <a:solidFill>
                  <a:prstClr val="white"/>
                </a:solidFill>
                <a:latin typeface="微軟正黑體" panose="020B0604030504040204" pitchFamily="34" charset="-120"/>
                <a:ea typeface="微軟正黑體" panose="020B0604030504040204" pitchFamily="34" charset="-120"/>
              </a:rPr>
              <a:t>務，在</a:t>
            </a:r>
            <a:r>
              <a:rPr lang="zh-TW" altLang="en-US" sz="2000" dirty="0">
                <a:solidFill>
                  <a:prstClr val="white"/>
                </a:solidFill>
                <a:latin typeface="微軟正黑體" panose="020B0604030504040204" pitchFamily="34" charset="-120"/>
                <a:ea typeface="微軟正黑體" panose="020B0604030504040204" pitchFamily="34" charset="-120"/>
              </a:rPr>
              <a:t>所選日子內隨時到附近的分店提貨，因應自己的時間表行事，無須左等右等。</a:t>
            </a:r>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Tree>
    <p:extLst>
      <p:ext uri="{BB962C8B-B14F-4D97-AF65-F5344CB8AC3E}">
        <p14:creationId xmlns:p14="http://schemas.microsoft.com/office/powerpoint/2010/main" val="2955263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1"/>
            <a:ext cx="12188825" cy="6857999"/>
          </a:xfrm>
          <a:prstGeom prst="rect">
            <a:avLst/>
          </a:prstGeom>
        </p:spPr>
      </p:pic>
      <p:sp>
        <p:nvSpPr>
          <p:cNvPr id="5" name="Rectangle 4"/>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8" name="Group 7"/>
          <p:cNvGrpSpPr/>
          <p:nvPr/>
        </p:nvGrpSpPr>
        <p:grpSpPr>
          <a:xfrm>
            <a:off x="762000" y="609102"/>
            <a:ext cx="3352800" cy="991596"/>
            <a:chOff x="371724" y="679450"/>
            <a:chExt cx="3886200" cy="1149350"/>
          </a:xfrm>
        </p:grpSpPr>
        <p:sp>
          <p:nvSpPr>
            <p:cNvPr id="7" name="Rectangle 6"/>
            <p:cNvSpPr/>
            <p:nvPr/>
          </p:nvSpPr>
          <p:spPr>
            <a:xfrm>
              <a:off x="371724" y="679450"/>
              <a:ext cx="3886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12" y="685800"/>
              <a:ext cx="3878512" cy="1143000"/>
            </a:xfrm>
            <a:prstGeom prst="rect">
              <a:avLst/>
            </a:prstGeom>
          </p:spPr>
        </p:pic>
      </p:grpSp>
      <p:grpSp>
        <p:nvGrpSpPr>
          <p:cNvPr id="9" name="Group 8"/>
          <p:cNvGrpSpPr/>
          <p:nvPr/>
        </p:nvGrpSpPr>
        <p:grpSpPr>
          <a:xfrm>
            <a:off x="9982201" y="177380"/>
            <a:ext cx="2283489" cy="532612"/>
            <a:chOff x="10313324" y="457200"/>
            <a:chExt cx="2283489" cy="532612"/>
          </a:xfrm>
        </p:grpSpPr>
        <p:sp>
          <p:nvSpPr>
            <p:cNvPr id="10" name="Snip Single Corner Rectangle 9"/>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實體商店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grpSp>
        <p:nvGrpSpPr>
          <p:cNvPr id="15" name="Group 14"/>
          <p:cNvGrpSpPr/>
          <p:nvPr/>
        </p:nvGrpSpPr>
        <p:grpSpPr>
          <a:xfrm>
            <a:off x="11591795" y="209655"/>
            <a:ext cx="482600" cy="482600"/>
            <a:chOff x="12938766" y="857250"/>
            <a:chExt cx="482600" cy="482600"/>
          </a:xfrm>
        </p:grpSpPr>
        <p:sp>
          <p:nvSpPr>
            <p:cNvPr id="14" name="Oval 13"/>
            <p:cNvSpPr/>
            <p:nvPr/>
          </p:nvSpPr>
          <p:spPr>
            <a:xfrm>
              <a:off x="12997819" y="951685"/>
              <a:ext cx="364495" cy="342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8766" y="857250"/>
              <a:ext cx="482600" cy="482600"/>
            </a:xfrm>
            <a:prstGeom prst="rect">
              <a:avLst/>
            </a:prstGeom>
          </p:spPr>
        </p:pic>
      </p:grpSp>
      <p:sp>
        <p:nvSpPr>
          <p:cNvPr id="16" name="Rectangle 15"/>
          <p:cNvSpPr/>
          <p:nvPr/>
        </p:nvSpPr>
        <p:spPr>
          <a:xfrm>
            <a:off x="-25399" y="1828801"/>
            <a:ext cx="10617199"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91523" y="2101952"/>
            <a:ext cx="9844666" cy="3416320"/>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早</a:t>
            </a:r>
            <a:r>
              <a:rPr lang="zh-TW" altLang="en-US" sz="2000" dirty="0">
                <a:solidFill>
                  <a:prstClr val="white"/>
                </a:solidFill>
                <a:latin typeface="微軟正黑體" panose="020B0604030504040204" pitchFamily="34" charset="-120"/>
                <a:ea typeface="微軟正黑體" panose="020B0604030504040204" pitchFamily="34" charset="-120"/>
              </a:rPr>
              <a:t>於</a:t>
            </a:r>
            <a:r>
              <a:rPr lang="en-US" altLang="zh-TW" sz="2000" dirty="0">
                <a:solidFill>
                  <a:prstClr val="white"/>
                </a:solidFill>
                <a:latin typeface="微軟正黑體" panose="020B0604030504040204" pitchFamily="34" charset="-120"/>
                <a:ea typeface="微軟正黑體" panose="020B0604030504040204" pitchFamily="34" charset="-120"/>
              </a:rPr>
              <a:t>50</a:t>
            </a:r>
            <a:r>
              <a:rPr lang="zh-TW" altLang="en-US" sz="2000" dirty="0">
                <a:solidFill>
                  <a:prstClr val="white"/>
                </a:solidFill>
                <a:latin typeface="微軟正黑體" panose="020B0604030504040204" pitchFamily="34" charset="-120"/>
                <a:ea typeface="微軟正黑體" panose="020B0604030504040204" pitchFamily="34" charset="-120"/>
              </a:rPr>
              <a:t>年前已在香港開設第一間家品專門店，多年來一直積極引入全球知名的家品及餐具品</a:t>
            </a:r>
            <a:r>
              <a:rPr lang="zh-TW" altLang="en-US" sz="2000" dirty="0">
                <a:solidFill>
                  <a:prstClr val="white"/>
                </a:solidFill>
                <a:latin typeface="微軟正黑體" panose="020B0604030504040204" pitchFamily="34" charset="-120"/>
                <a:ea typeface="微軟正黑體" panose="020B0604030504040204" pitchFamily="34" charset="-120"/>
              </a:rPr>
              <a:t>牌</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現</a:t>
            </a:r>
            <a:r>
              <a:rPr lang="zh-TW" altLang="en-US" sz="2000" dirty="0">
                <a:solidFill>
                  <a:prstClr val="white"/>
                </a:solidFill>
                <a:latin typeface="微軟正黑體" panose="020B0604030504040204" pitchFamily="34" charset="-120"/>
                <a:ea typeface="微軟正黑體" panose="020B0604030504040204" pitchFamily="34" charset="-120"/>
              </a:rPr>
              <a:t>時旗下代理的品牌包括</a:t>
            </a:r>
            <a:r>
              <a:rPr lang="en-US" altLang="zh-TW" sz="2000" dirty="0">
                <a:solidFill>
                  <a:prstClr val="white"/>
                </a:solidFill>
                <a:latin typeface="微軟正黑體" panose="020B0604030504040204" pitchFamily="34" charset="-120"/>
                <a:ea typeface="微軟正黑體" panose="020B0604030504040204" pitchFamily="34" charset="-120"/>
              </a:rPr>
              <a:t>Riedel Crystal</a:t>
            </a:r>
            <a:r>
              <a:rPr lang="zh-TW" altLang="en-US" sz="2000" dirty="0">
                <a:solidFill>
                  <a:prstClr val="white"/>
                </a:solidFill>
                <a:latin typeface="微軟正黑體" panose="020B0604030504040204" pitchFamily="34" charset="-120"/>
                <a:ea typeface="微軟正黑體" panose="020B0604030504040204" pitchFamily="34" charset="-120"/>
              </a:rPr>
              <a:t>、</a:t>
            </a:r>
            <a:r>
              <a:rPr lang="en-US" altLang="zh-TW" sz="2000" dirty="0" err="1">
                <a:solidFill>
                  <a:prstClr val="white"/>
                </a:solidFill>
                <a:latin typeface="微軟正黑體" panose="020B0604030504040204" pitchFamily="34" charset="-120"/>
                <a:ea typeface="微軟正黑體" panose="020B0604030504040204" pitchFamily="34" charset="-120"/>
              </a:rPr>
              <a:t>Nachtmann</a:t>
            </a:r>
            <a:r>
              <a:rPr lang="en-US" altLang="zh-TW" sz="2000" dirty="0">
                <a:solidFill>
                  <a:prstClr val="white"/>
                </a:solidFill>
                <a:latin typeface="微軟正黑體" panose="020B0604030504040204" pitchFamily="34" charset="-120"/>
                <a:ea typeface="微軟正黑體" panose="020B0604030504040204" pitchFamily="34" charset="-120"/>
              </a:rPr>
              <a:t> Crystal</a:t>
            </a:r>
            <a:r>
              <a:rPr lang="zh-TW" altLang="en-US"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Maxwell &amp; Williams</a:t>
            </a:r>
            <a:r>
              <a:rPr lang="zh-TW" altLang="en-US" sz="2000" dirty="0">
                <a:solidFill>
                  <a:prstClr val="white"/>
                </a:solidFill>
                <a:latin typeface="微軟正黑體" panose="020B0604030504040204" pitchFamily="34" charset="-120"/>
                <a:ea typeface="微軟正黑體" panose="020B0604030504040204" pitchFamily="34" charset="-120"/>
              </a:rPr>
              <a:t>、</a:t>
            </a:r>
            <a:r>
              <a:rPr lang="en-US" altLang="zh-TW" sz="2000" dirty="0" err="1">
                <a:solidFill>
                  <a:prstClr val="white"/>
                </a:solidFill>
                <a:latin typeface="微軟正黑體" panose="020B0604030504040204" pitchFamily="34" charset="-120"/>
                <a:ea typeface="微軟正黑體" panose="020B0604030504040204" pitchFamily="34" charset="-120"/>
              </a:rPr>
              <a:t>Zanetto</a:t>
            </a:r>
            <a:r>
              <a:rPr lang="en-US" altLang="zh-TW" sz="2000" dirty="0">
                <a:solidFill>
                  <a:prstClr val="white"/>
                </a:solidFill>
                <a:latin typeface="微軟正黑體" panose="020B0604030504040204" pitchFamily="34" charset="-120"/>
                <a:ea typeface="微軟正黑體" panose="020B0604030504040204" pitchFamily="34" charset="-120"/>
              </a:rPr>
              <a:t> </a:t>
            </a:r>
            <a:r>
              <a:rPr lang="en-US" altLang="zh-TW" sz="2000" dirty="0" err="1">
                <a:solidFill>
                  <a:prstClr val="white"/>
                </a:solidFill>
                <a:latin typeface="微軟正黑體" panose="020B0604030504040204" pitchFamily="34" charset="-120"/>
                <a:ea typeface="微軟正黑體" panose="020B0604030504040204" pitchFamily="34" charset="-120"/>
              </a:rPr>
              <a:t>Argenti</a:t>
            </a:r>
            <a:r>
              <a:rPr lang="zh-TW" altLang="en-US" sz="2000" dirty="0">
                <a:solidFill>
                  <a:prstClr val="white"/>
                </a:solidFill>
                <a:latin typeface="微軟正黑體" panose="020B0604030504040204" pitchFamily="34" charset="-120"/>
                <a:ea typeface="微軟正黑體" panose="020B0604030504040204" pitchFamily="34" charset="-120"/>
              </a:rPr>
              <a:t>及</a:t>
            </a:r>
            <a:r>
              <a:rPr lang="en-US" altLang="zh-TW" sz="2000" dirty="0" err="1">
                <a:solidFill>
                  <a:prstClr val="white"/>
                </a:solidFill>
                <a:latin typeface="微軟正黑體" panose="020B0604030504040204" pitchFamily="34" charset="-120"/>
                <a:ea typeface="微軟正黑體" panose="020B0604030504040204" pitchFamily="34" charset="-120"/>
              </a:rPr>
              <a:t>Carrs</a:t>
            </a:r>
            <a:r>
              <a:rPr lang="en-US" altLang="zh-TW" sz="2000" dirty="0">
                <a:solidFill>
                  <a:prstClr val="white"/>
                </a:solidFill>
                <a:latin typeface="微軟正黑體" panose="020B0604030504040204" pitchFamily="34" charset="-120"/>
                <a:ea typeface="微軟正黑體" panose="020B0604030504040204" pitchFamily="34" charset="-120"/>
              </a:rPr>
              <a:t> Silver</a:t>
            </a:r>
            <a:r>
              <a:rPr lang="zh-TW" altLang="en-US" sz="2000" dirty="0">
                <a:solidFill>
                  <a:prstClr val="white"/>
                </a:solidFill>
                <a:latin typeface="微軟正黑體" panose="020B0604030504040204" pitchFamily="34" charset="-120"/>
                <a:ea typeface="微軟正黑體" panose="020B0604030504040204" pitchFamily="34" charset="-120"/>
              </a:rPr>
              <a:t>等</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分店：</a:t>
            </a:r>
            <a:r>
              <a:rPr lang="en-US" altLang="zh-TW" sz="1600" dirty="0">
                <a:solidFill>
                  <a:prstClr val="white"/>
                </a:solidFill>
                <a:latin typeface="微軟正黑體" panose="020B0604030504040204" pitchFamily="34" charset="-120"/>
                <a:ea typeface="微軟正黑體" panose="020B0604030504040204" pitchFamily="34" charset="-120"/>
              </a:rPr>
              <a:t>	</a:t>
            </a:r>
          </a:p>
          <a:p>
            <a:r>
              <a:rPr lang="zh-TW" altLang="en-US" sz="1600" dirty="0">
                <a:solidFill>
                  <a:prstClr val="white"/>
                </a:solidFill>
                <a:latin typeface="微軟正黑體" panose="020B0604030504040204" pitchFamily="34" charset="-120"/>
                <a:ea typeface="微軟正黑體" panose="020B0604030504040204" pitchFamily="34" charset="-120"/>
              </a:rPr>
              <a:t>尖</a:t>
            </a:r>
            <a:r>
              <a:rPr lang="zh-TW" altLang="en-US" sz="1600" dirty="0">
                <a:solidFill>
                  <a:prstClr val="white"/>
                </a:solidFill>
                <a:latin typeface="微軟正黑體" panose="020B0604030504040204" pitchFamily="34" charset="-120"/>
                <a:ea typeface="微軟正黑體" panose="020B0604030504040204" pitchFamily="34" charset="-120"/>
              </a:rPr>
              <a:t>沙</a:t>
            </a:r>
            <a:r>
              <a:rPr lang="zh-TW" altLang="en-US" sz="1600" dirty="0">
                <a:solidFill>
                  <a:prstClr val="white"/>
                </a:solidFill>
                <a:latin typeface="微軟正黑體" panose="020B0604030504040204" pitchFamily="34" charset="-120"/>
                <a:ea typeface="微軟正黑體" panose="020B0604030504040204" pitchFamily="34" charset="-120"/>
              </a:rPr>
              <a:t>咀</a:t>
            </a:r>
            <a:r>
              <a:rPr lang="en-US" altLang="zh-TW" sz="1600" dirty="0">
                <a:solidFill>
                  <a:prstClr val="white"/>
                </a:solidFill>
                <a:latin typeface="微軟正黑體" panose="020B0604030504040204" pitchFamily="34" charset="-120"/>
                <a:ea typeface="微軟正黑體" panose="020B0604030504040204" pitchFamily="34" charset="-120"/>
              </a:rPr>
              <a:t>K11</a:t>
            </a:r>
            <a:r>
              <a:rPr lang="en-US" altLang="zh-TW" sz="1600" dirty="0">
                <a:solidFill>
                  <a:prstClr val="white"/>
                </a:solidFill>
                <a:latin typeface="微軟正黑體" panose="020B0604030504040204" pitchFamily="34" charset="-120"/>
                <a:ea typeface="微軟正黑體" panose="020B0604030504040204" pitchFamily="34" charset="-120"/>
              </a:rPr>
              <a:t>, 3 </a:t>
            </a:r>
            <a:r>
              <a:rPr lang="zh-TW" altLang="en-US" sz="1600" dirty="0">
                <a:solidFill>
                  <a:prstClr val="white"/>
                </a:solidFill>
                <a:latin typeface="微軟正黑體" panose="020B0604030504040204" pitchFamily="34" charset="-120"/>
                <a:ea typeface="微軟正黑體" panose="020B0604030504040204" pitchFamily="34" charset="-120"/>
              </a:rPr>
              <a:t>樓</a:t>
            </a:r>
            <a:r>
              <a:rPr lang="en-US" altLang="zh-TW" sz="1600" dirty="0">
                <a:solidFill>
                  <a:prstClr val="white"/>
                </a:solidFill>
                <a:latin typeface="微軟正黑體" panose="020B0604030504040204" pitchFamily="34" charset="-120"/>
                <a:ea typeface="微軟正黑體" panose="020B0604030504040204" pitchFamily="34" charset="-120"/>
              </a:rPr>
              <a:t>, 304 </a:t>
            </a:r>
            <a:r>
              <a:rPr lang="zh-TW" altLang="en-US" sz="1600" dirty="0">
                <a:solidFill>
                  <a:prstClr val="white"/>
                </a:solidFill>
                <a:latin typeface="微軟正黑體" panose="020B0604030504040204" pitchFamily="34" charset="-120"/>
                <a:ea typeface="微軟正黑體" panose="020B0604030504040204" pitchFamily="34" charset="-120"/>
              </a:rPr>
              <a:t>號舖 </a:t>
            </a:r>
            <a:endParaRPr lang="en-US" altLang="zh-TW" sz="16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中</a:t>
            </a:r>
            <a:r>
              <a:rPr lang="zh-TW" altLang="en-US" sz="1600" dirty="0">
                <a:solidFill>
                  <a:prstClr val="white"/>
                </a:solidFill>
                <a:latin typeface="微軟正黑體" panose="020B0604030504040204" pitchFamily="34" charset="-120"/>
                <a:ea typeface="微軟正黑體" panose="020B0604030504040204" pitchFamily="34" charset="-120"/>
              </a:rPr>
              <a:t>環</a:t>
            </a:r>
            <a:r>
              <a:rPr lang="zh-TW" altLang="en-US" sz="1600" dirty="0">
                <a:solidFill>
                  <a:prstClr val="white"/>
                </a:solidFill>
                <a:latin typeface="微軟正黑體" panose="020B0604030504040204" pitchFamily="34" charset="-120"/>
                <a:ea typeface="微軟正黑體" panose="020B0604030504040204" pitchFamily="34" charset="-120"/>
              </a:rPr>
              <a:t>遮太</a:t>
            </a:r>
            <a:r>
              <a:rPr lang="zh-TW" altLang="en-US" sz="1600" dirty="0">
                <a:solidFill>
                  <a:prstClr val="white"/>
                </a:solidFill>
                <a:latin typeface="微軟正黑體" panose="020B0604030504040204" pitchFamily="34" charset="-120"/>
                <a:ea typeface="微軟正黑體" panose="020B0604030504040204" pitchFamily="34" charset="-120"/>
              </a:rPr>
              <a:t>子大廈</a:t>
            </a:r>
            <a:r>
              <a:rPr lang="en-US" altLang="zh-TW" sz="1600" dirty="0">
                <a:solidFill>
                  <a:prstClr val="white"/>
                </a:solidFill>
                <a:latin typeface="微軟正黑體" panose="020B0604030504040204" pitchFamily="34" charset="-120"/>
                <a:ea typeface="微軟正黑體" panose="020B0604030504040204" pitchFamily="34" charset="-120"/>
              </a:rPr>
              <a:t>2 </a:t>
            </a:r>
            <a:r>
              <a:rPr lang="zh-TW" altLang="en-US" sz="1600" dirty="0">
                <a:solidFill>
                  <a:prstClr val="white"/>
                </a:solidFill>
                <a:latin typeface="微軟正黑體" panose="020B0604030504040204" pitchFamily="34" charset="-120"/>
                <a:ea typeface="微軟正黑體" panose="020B0604030504040204" pitchFamily="34" charset="-120"/>
              </a:rPr>
              <a:t>樓</a:t>
            </a:r>
            <a:r>
              <a:rPr lang="en-US" altLang="zh-TW" sz="1600" dirty="0">
                <a:solidFill>
                  <a:prstClr val="white"/>
                </a:solidFill>
                <a:latin typeface="微軟正黑體" panose="020B0604030504040204" pitchFamily="34" charset="-120"/>
                <a:ea typeface="微軟正黑體" panose="020B0604030504040204" pitchFamily="34" charset="-120"/>
              </a:rPr>
              <a:t>210 – 211 </a:t>
            </a:r>
            <a:r>
              <a:rPr lang="zh-TW" altLang="en-US" sz="1600" dirty="0">
                <a:solidFill>
                  <a:prstClr val="white"/>
                </a:solidFill>
                <a:latin typeface="微軟正黑體" panose="020B0604030504040204" pitchFamily="34" charset="-120"/>
                <a:ea typeface="微軟正黑體" panose="020B0604030504040204" pitchFamily="34" charset="-120"/>
              </a:rPr>
              <a:t>號</a:t>
            </a:r>
            <a:r>
              <a:rPr lang="zh-TW" altLang="en-US" sz="1600" dirty="0">
                <a:solidFill>
                  <a:prstClr val="white"/>
                </a:solidFill>
                <a:latin typeface="微軟正黑體" panose="020B0604030504040204" pitchFamily="34" charset="-120"/>
                <a:ea typeface="微軟正黑體" panose="020B0604030504040204" pitchFamily="34" charset="-120"/>
              </a:rPr>
              <a:t>舖</a:t>
            </a:r>
            <a:endParaRPr lang="en-US" altLang="zh-TW" sz="16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上</a:t>
            </a:r>
            <a:r>
              <a:rPr lang="zh-TW" altLang="en-US" sz="1600" dirty="0">
                <a:solidFill>
                  <a:prstClr val="white"/>
                </a:solidFill>
                <a:latin typeface="微軟正黑體" panose="020B0604030504040204" pitchFamily="34" charset="-120"/>
                <a:ea typeface="微軟正黑體" panose="020B0604030504040204" pitchFamily="34" charset="-120"/>
              </a:rPr>
              <a:t>環德輔道中</a:t>
            </a:r>
            <a:r>
              <a:rPr lang="en-US" altLang="zh-TW" sz="1600" dirty="0">
                <a:solidFill>
                  <a:prstClr val="white"/>
                </a:solidFill>
                <a:latin typeface="微軟正黑體" panose="020B0604030504040204" pitchFamily="34" charset="-120"/>
                <a:ea typeface="微軟正黑體" panose="020B0604030504040204" pitchFamily="34" charset="-120"/>
              </a:rPr>
              <a:t>211 </a:t>
            </a:r>
            <a:r>
              <a:rPr lang="zh-TW" altLang="en-US" sz="1600" dirty="0">
                <a:solidFill>
                  <a:prstClr val="white"/>
                </a:solidFill>
                <a:latin typeface="微軟正黑體" panose="020B0604030504040204" pitchFamily="34" charset="-120"/>
                <a:ea typeface="微軟正黑體" panose="020B0604030504040204" pitchFamily="34" charset="-120"/>
              </a:rPr>
              <a:t>號永安百</a:t>
            </a:r>
            <a:r>
              <a:rPr lang="zh-TW" altLang="en-US" sz="1600" dirty="0">
                <a:solidFill>
                  <a:prstClr val="white"/>
                </a:solidFill>
                <a:latin typeface="微軟正黑體" panose="020B0604030504040204" pitchFamily="34" charset="-120"/>
                <a:ea typeface="微軟正黑體" panose="020B0604030504040204" pitchFamily="34" charset="-120"/>
              </a:rPr>
              <a:t>貨</a:t>
            </a:r>
            <a:r>
              <a:rPr lang="en-US" altLang="zh-TW" sz="1600" dirty="0">
                <a:solidFill>
                  <a:prstClr val="white"/>
                </a:solidFill>
                <a:latin typeface="微軟正黑體" panose="020B0604030504040204" pitchFamily="34" charset="-120"/>
                <a:ea typeface="微軟正黑體" panose="020B0604030504040204" pitchFamily="34" charset="-120"/>
              </a:rPr>
              <a:t> </a:t>
            </a:r>
          </a:p>
          <a:p>
            <a:r>
              <a:rPr lang="zh-TW" altLang="en-US" sz="1600" dirty="0">
                <a:solidFill>
                  <a:prstClr val="white"/>
                </a:solidFill>
                <a:latin typeface="微軟正黑體" panose="020B0604030504040204" pitchFamily="34" charset="-120"/>
                <a:ea typeface="微軟正黑體" panose="020B0604030504040204" pitchFamily="34" charset="-120"/>
              </a:rPr>
              <a:t>銅</a:t>
            </a:r>
            <a:r>
              <a:rPr lang="zh-TW" altLang="en-US" sz="1600" dirty="0">
                <a:solidFill>
                  <a:prstClr val="white"/>
                </a:solidFill>
                <a:latin typeface="微軟正黑體" panose="020B0604030504040204" pitchFamily="34" charset="-120"/>
                <a:ea typeface="微軟正黑體" panose="020B0604030504040204" pitchFamily="34" charset="-120"/>
              </a:rPr>
              <a:t>鑼</a:t>
            </a:r>
            <a:r>
              <a:rPr lang="zh-TW" altLang="en-US" sz="1600" dirty="0">
                <a:solidFill>
                  <a:prstClr val="white"/>
                </a:solidFill>
                <a:latin typeface="微軟正黑體" panose="020B0604030504040204" pitchFamily="34" charset="-120"/>
                <a:ea typeface="微軟正黑體" panose="020B0604030504040204" pitchFamily="34" charset="-120"/>
              </a:rPr>
              <a:t>灣崇</a:t>
            </a:r>
            <a:r>
              <a:rPr lang="zh-TW" altLang="en-US" sz="1600" dirty="0">
                <a:solidFill>
                  <a:prstClr val="white"/>
                </a:solidFill>
                <a:latin typeface="微軟正黑體" panose="020B0604030504040204" pitchFamily="34" charset="-120"/>
                <a:ea typeface="微軟正黑體" panose="020B0604030504040204" pitchFamily="34" charset="-120"/>
              </a:rPr>
              <a:t>光百貨</a:t>
            </a:r>
            <a:r>
              <a:rPr lang="en-US" altLang="zh-TW" sz="1600" dirty="0">
                <a:solidFill>
                  <a:prstClr val="white"/>
                </a:solidFill>
                <a:latin typeface="微軟正黑體" panose="020B0604030504040204" pitchFamily="34" charset="-120"/>
                <a:ea typeface="微軟正黑體" panose="020B0604030504040204" pitchFamily="34" charset="-120"/>
              </a:rPr>
              <a:t>10 </a:t>
            </a:r>
            <a:r>
              <a:rPr lang="zh-TW" altLang="en-US" sz="1600" dirty="0">
                <a:solidFill>
                  <a:prstClr val="white"/>
                </a:solidFill>
                <a:latin typeface="微軟正黑體" panose="020B0604030504040204" pitchFamily="34" charset="-120"/>
                <a:ea typeface="微軟正黑體" panose="020B0604030504040204" pitchFamily="34" charset="-120"/>
              </a:rPr>
              <a:t>樓家品部</a:t>
            </a:r>
            <a:r>
              <a:rPr lang="en-US" altLang="zh-TW" sz="1600" dirty="0">
                <a:solidFill>
                  <a:prstClr val="white"/>
                </a:solidFill>
                <a:latin typeface="微軟正黑體" panose="020B0604030504040204" pitchFamily="34" charset="-120"/>
                <a:ea typeface="微軟正黑體" panose="020B0604030504040204" pitchFamily="34" charset="-120"/>
              </a:rPr>
              <a:t>10A </a:t>
            </a:r>
            <a:r>
              <a:rPr lang="zh-TW" altLang="en-US" sz="1600" dirty="0">
                <a:solidFill>
                  <a:prstClr val="white"/>
                </a:solidFill>
                <a:latin typeface="微軟正黑體" panose="020B0604030504040204" pitchFamily="34" charset="-120"/>
                <a:ea typeface="微軟正黑體" panose="020B0604030504040204" pitchFamily="34" charset="-120"/>
              </a:rPr>
              <a:t>店</a:t>
            </a:r>
            <a:endParaRPr lang="en-US" altLang="zh-TW" sz="16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油</a:t>
            </a:r>
            <a:r>
              <a:rPr lang="zh-TW" altLang="en-US" sz="1600" dirty="0">
                <a:solidFill>
                  <a:prstClr val="white"/>
                </a:solidFill>
                <a:latin typeface="微軟正黑體" panose="020B0604030504040204" pitchFamily="34" charset="-120"/>
                <a:ea typeface="微軟正黑體" panose="020B0604030504040204" pitchFamily="34" charset="-120"/>
              </a:rPr>
              <a:t>麻</a:t>
            </a:r>
            <a:r>
              <a:rPr lang="zh-TW" altLang="en-US" sz="1600" dirty="0">
                <a:solidFill>
                  <a:prstClr val="white"/>
                </a:solidFill>
                <a:latin typeface="微軟正黑體" panose="020B0604030504040204" pitchFamily="34" charset="-120"/>
                <a:ea typeface="微軟正黑體" panose="020B0604030504040204" pitchFamily="34" charset="-120"/>
              </a:rPr>
              <a:t>地永</a:t>
            </a:r>
            <a:r>
              <a:rPr lang="zh-TW" altLang="en-US" sz="1600" dirty="0">
                <a:solidFill>
                  <a:prstClr val="white"/>
                </a:solidFill>
                <a:latin typeface="微軟正黑體" panose="020B0604030504040204" pitchFamily="34" charset="-120"/>
                <a:ea typeface="微軟正黑體" panose="020B0604030504040204" pitchFamily="34" charset="-120"/>
              </a:rPr>
              <a:t>安九龍中心永安百貨</a:t>
            </a:r>
            <a:r>
              <a:rPr lang="en-US" altLang="zh-TW" sz="1600" dirty="0">
                <a:solidFill>
                  <a:prstClr val="white"/>
                </a:solidFill>
                <a:latin typeface="微軟正黑體" panose="020B0604030504040204" pitchFamily="34" charset="-120"/>
                <a:ea typeface="微軟正黑體" panose="020B0604030504040204" pitchFamily="34" charset="-120"/>
              </a:rPr>
              <a:t>5</a:t>
            </a:r>
            <a:r>
              <a:rPr lang="zh-TW" altLang="en-US" sz="1600" dirty="0">
                <a:solidFill>
                  <a:prstClr val="white"/>
                </a:solidFill>
                <a:latin typeface="微軟正黑體" panose="020B0604030504040204" pitchFamily="34" charset="-120"/>
                <a:ea typeface="微軟正黑體" panose="020B0604030504040204" pitchFamily="34" charset="-120"/>
              </a:rPr>
              <a:t>樓</a:t>
            </a:r>
            <a:endParaRPr lang="zh-TW" altLang="en-US" sz="1600" dirty="0">
              <a:solidFill>
                <a:prstClr val="white"/>
              </a:solidFill>
              <a:latin typeface="微軟正黑體" panose="020B0604030504040204" pitchFamily="34" charset="-120"/>
              <a:ea typeface="微軟正黑體" panose="020B0604030504040204" pitchFamily="34" charset="-120"/>
            </a:endParaRPr>
          </a:p>
        </p:txBody>
      </p:sp>
      <p:grpSp>
        <p:nvGrpSpPr>
          <p:cNvPr id="24" name="Group 23"/>
          <p:cNvGrpSpPr/>
          <p:nvPr/>
        </p:nvGrpSpPr>
        <p:grpSpPr>
          <a:xfrm>
            <a:off x="5496589" y="5441930"/>
            <a:ext cx="6336506" cy="1178996"/>
            <a:chOff x="4738701" y="5088731"/>
            <a:chExt cx="8497882" cy="158115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701" y="5088731"/>
              <a:ext cx="2286000" cy="1581150"/>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r="53077"/>
            <a:stretch/>
          </p:blipFill>
          <p:spPr>
            <a:xfrm>
              <a:off x="7018725" y="5088731"/>
              <a:ext cx="1929003" cy="158115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7728" y="5088731"/>
              <a:ext cx="2429391" cy="1581150"/>
            </a:xfrm>
            <a:prstGeom prst="rect">
              <a:avLst/>
            </a:prstGeom>
          </p:spPr>
        </p:pic>
        <p:pic>
          <p:nvPicPr>
            <p:cNvPr id="21" name="Picture 20"/>
            <p:cNvPicPr>
              <a:picLocks noChangeAspect="1"/>
            </p:cNvPicPr>
            <p:nvPr/>
          </p:nvPicPr>
          <p:blipFill rotWithShape="1">
            <a:blip r:embed="rId8"/>
            <a:srcRect l="37917" t="31482" r="47500" b="25556"/>
            <a:stretch/>
          </p:blipFill>
          <p:spPr>
            <a:xfrm>
              <a:off x="11364527" y="5096395"/>
              <a:ext cx="937080" cy="1573486"/>
            </a:xfrm>
            <a:prstGeom prst="rect">
              <a:avLst/>
            </a:prstGeom>
          </p:spPr>
        </p:pic>
        <p:pic>
          <p:nvPicPr>
            <p:cNvPr id="22" name="Picture 21"/>
            <p:cNvPicPr>
              <a:picLocks noChangeAspect="1"/>
            </p:cNvPicPr>
            <p:nvPr/>
          </p:nvPicPr>
          <p:blipFill rotWithShape="1">
            <a:blip r:embed="rId9"/>
            <a:srcRect l="37917" t="31482" r="47500" b="24814"/>
            <a:stretch/>
          </p:blipFill>
          <p:spPr>
            <a:xfrm>
              <a:off x="12303159" y="5088731"/>
              <a:ext cx="933424" cy="1581150"/>
            </a:xfrm>
            <a:prstGeom prst="rect">
              <a:avLst/>
            </a:prstGeom>
          </p:spPr>
        </p:pic>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grpSp>
        <p:nvGrpSpPr>
          <p:cNvPr id="25" name="Group 24"/>
          <p:cNvGrpSpPr/>
          <p:nvPr/>
        </p:nvGrpSpPr>
        <p:grpSpPr>
          <a:xfrm>
            <a:off x="5637133" y="4381929"/>
            <a:ext cx="4901725" cy="945951"/>
            <a:chOff x="7196992" y="-1576008"/>
            <a:chExt cx="4901725" cy="945951"/>
          </a:xfrm>
        </p:grpSpPr>
        <p:pic>
          <p:nvPicPr>
            <p:cNvPr id="26" name="Picture 25"/>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7" name="Picture 26"/>
            <p:cNvPicPr>
              <a:picLocks noChangeAspect="1"/>
            </p:cNvPicPr>
            <p:nvPr/>
          </p:nvPicPr>
          <p:blipFill rotWithShape="1">
            <a:blip r:embed="rId12" cstate="print">
              <a:biLevel thresh="25000"/>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spTree>
    <p:extLst>
      <p:ext uri="{BB962C8B-B14F-4D97-AF65-F5344CB8AC3E}">
        <p14:creationId xmlns:p14="http://schemas.microsoft.com/office/powerpoint/2010/main" val="90206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035" b="10601"/>
          <a:stretch/>
        </p:blipFill>
        <p:spPr>
          <a:xfrm>
            <a:off x="1589" y="0"/>
            <a:ext cx="12188825" cy="6858000"/>
          </a:xfrm>
          <a:prstGeom prst="rect">
            <a:avLst/>
          </a:prstGeom>
        </p:spPr>
      </p:pic>
    </p:spTree>
    <p:extLst>
      <p:ext uri="{BB962C8B-B14F-4D97-AF65-F5344CB8AC3E}">
        <p14:creationId xmlns:p14="http://schemas.microsoft.com/office/powerpoint/2010/main" val="1323570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84" t="2222" r="1359" b="2222"/>
          <a:stretch/>
        </p:blipFill>
        <p:spPr>
          <a:xfrm>
            <a:off x="304800" y="415"/>
            <a:ext cx="11353800" cy="7453640"/>
          </a:xfrm>
          <a:prstGeom prst="rect">
            <a:avLst/>
          </a:prstGeom>
        </p:spPr>
      </p:pic>
      <p:sp>
        <p:nvSpPr>
          <p:cNvPr id="7" name="Rectangle 6"/>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8" name="Rectangle 7"/>
          <p:cNvSpPr/>
          <p:nvPr/>
        </p:nvSpPr>
        <p:spPr>
          <a:xfrm>
            <a:off x="1589" y="1219201"/>
            <a:ext cx="7645399"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418511" y="1492352"/>
            <a:ext cx="7089101" cy="3416320"/>
          </a:xfrm>
          <a:prstGeom prst="rect">
            <a:avLst/>
          </a:prstGeom>
        </p:spPr>
        <p:txBody>
          <a:bodyPr wrap="square">
            <a:spAutoFit/>
          </a:bodyPr>
          <a:lstStyle/>
          <a:p>
            <a:r>
              <a:rPr lang="en-US" altLang="zh-TW" dirty="0">
                <a:solidFill>
                  <a:prstClr val="white"/>
                </a:solidFill>
                <a:latin typeface="微軟正黑體" panose="020B0604030504040204" pitchFamily="34" charset="-120"/>
                <a:ea typeface="微軟正黑體" panose="020B0604030504040204" pitchFamily="34" charset="-120"/>
              </a:rPr>
              <a:t>MINISO</a:t>
            </a:r>
            <a:r>
              <a:rPr lang="zh-TW" altLang="en-US" dirty="0">
                <a:solidFill>
                  <a:prstClr val="white"/>
                </a:solidFill>
                <a:latin typeface="微軟正黑體" panose="020B0604030504040204" pitchFamily="34" charset="-120"/>
                <a:ea typeface="微軟正黑體" panose="020B0604030504040204" pitchFamily="34" charset="-120"/>
              </a:rPr>
              <a:t>名創優品是日本設計師品牌，由日本設計師三宅順也先生和中國青年企業家葉國富先生在東京共同創辦</a:t>
            </a:r>
            <a:r>
              <a:rPr lang="zh-TW" altLang="en-US" dirty="0">
                <a:solidFill>
                  <a:prstClr val="white"/>
                </a:solidFill>
                <a:latin typeface="微軟正黑體" panose="020B0604030504040204" pitchFamily="34" charset="-120"/>
                <a:ea typeface="微軟正黑體" panose="020B0604030504040204" pitchFamily="34" charset="-120"/>
              </a:rPr>
              <a:t>。</a:t>
            </a:r>
            <a:endParaRPr lang="en-US" altLang="zh-TW" dirty="0">
              <a:solidFill>
                <a:prstClr val="white"/>
              </a:solidFill>
              <a:latin typeface="微軟正黑體" panose="020B0604030504040204" pitchFamily="34" charset="-120"/>
              <a:ea typeface="微軟正黑體" panose="020B0604030504040204" pitchFamily="34" charset="-120"/>
            </a:endParaRPr>
          </a:p>
          <a:p>
            <a:endParaRPr lang="en-US" altLang="zh-TW" dirty="0">
              <a:solidFill>
                <a:prstClr val="white"/>
              </a:solidFill>
              <a:latin typeface="微軟正黑體" panose="020B0604030504040204" pitchFamily="34" charset="-120"/>
              <a:ea typeface="微軟正黑體" panose="020B0604030504040204" pitchFamily="34" charset="-120"/>
            </a:endParaRPr>
          </a:p>
          <a:p>
            <a:r>
              <a:rPr lang="en-US" altLang="zh-TW" dirty="0">
                <a:solidFill>
                  <a:prstClr val="white"/>
                </a:solidFill>
                <a:latin typeface="微軟正黑體" panose="020B0604030504040204" pitchFamily="34" charset="-120"/>
                <a:ea typeface="微軟正黑體" panose="020B0604030504040204" pitchFamily="34" charset="-120"/>
              </a:rPr>
              <a:t>MINISO</a:t>
            </a:r>
            <a:r>
              <a:rPr lang="zh-TW" altLang="en-US" dirty="0">
                <a:solidFill>
                  <a:prstClr val="white"/>
                </a:solidFill>
                <a:latin typeface="微軟正黑體" panose="020B0604030504040204" pitchFamily="34" charset="-120"/>
                <a:ea typeface="微軟正黑體" panose="020B0604030504040204" pitchFamily="34" charset="-120"/>
              </a:rPr>
              <a:t>名創優品，是全球「智能消費品」領域的開創者</a:t>
            </a:r>
            <a:r>
              <a:rPr lang="zh-TW" altLang="en-US" dirty="0">
                <a:solidFill>
                  <a:prstClr val="white"/>
                </a:solidFill>
                <a:latin typeface="微軟正黑體" panose="020B0604030504040204" pitchFamily="34" charset="-120"/>
                <a:ea typeface="微軟正黑體" panose="020B0604030504040204" pitchFamily="34" charset="-120"/>
              </a:rPr>
              <a:t>。奉</a:t>
            </a:r>
            <a:r>
              <a:rPr lang="zh-TW" altLang="en-US" dirty="0">
                <a:solidFill>
                  <a:prstClr val="white"/>
                </a:solidFill>
                <a:latin typeface="微軟正黑體" panose="020B0604030504040204" pitchFamily="34" charset="-120"/>
                <a:ea typeface="微軟正黑體" panose="020B0604030504040204" pitchFamily="34" charset="-120"/>
              </a:rPr>
              <a:t>行「簡約、自然、富質感 」的生活哲學和「回歸自然，還原產品本質 」的品牌主張，以每星期轉換一批時尚前衛新款、走低價新潮 路線、及緊貼潮流的休閒百貨連鎖品牌作為核</a:t>
            </a:r>
            <a:r>
              <a:rPr lang="zh-TW" altLang="en-US" dirty="0">
                <a:solidFill>
                  <a:prstClr val="white"/>
                </a:solidFill>
                <a:latin typeface="微軟正黑體" panose="020B0604030504040204" pitchFamily="34" charset="-120"/>
                <a:ea typeface="微軟正黑體" panose="020B0604030504040204" pitchFamily="34" charset="-120"/>
              </a:rPr>
              <a:t>心</a:t>
            </a:r>
            <a:r>
              <a:rPr lang="zh-TW" altLang="en-US" dirty="0">
                <a:solidFill>
                  <a:prstClr val="white"/>
                </a:solidFill>
                <a:latin typeface="微軟正黑體" panose="020B0604030504040204" pitchFamily="34" charset="-120"/>
                <a:ea typeface="微軟正黑體" panose="020B0604030504040204" pitchFamily="34" charset="-120"/>
              </a:rPr>
              <a:t>，</a:t>
            </a:r>
            <a:r>
              <a:rPr lang="zh-TW" altLang="en-US" dirty="0">
                <a:solidFill>
                  <a:prstClr val="white"/>
                </a:solidFill>
                <a:latin typeface="微軟正黑體" panose="020B0604030504040204" pitchFamily="34" charset="-120"/>
                <a:ea typeface="微軟正黑體" panose="020B0604030504040204" pitchFamily="34" charset="-120"/>
              </a:rPr>
              <a:t>贏</a:t>
            </a:r>
            <a:r>
              <a:rPr lang="zh-TW" altLang="en-US" dirty="0">
                <a:solidFill>
                  <a:prstClr val="white"/>
                </a:solidFill>
                <a:latin typeface="微軟正黑體" panose="020B0604030504040204" pitchFamily="34" charset="-120"/>
                <a:ea typeface="微軟正黑體" panose="020B0604030504040204" pitchFamily="34" charset="-120"/>
              </a:rPr>
              <a:t>得消費者們的愛戴和熱捧</a:t>
            </a:r>
            <a:r>
              <a:rPr lang="zh-TW" altLang="en-US" dirty="0">
                <a:solidFill>
                  <a:prstClr val="white"/>
                </a:solidFill>
                <a:latin typeface="微軟正黑體" panose="020B0604030504040204" pitchFamily="34" charset="-120"/>
                <a:ea typeface="微軟正黑體" panose="020B0604030504040204" pitchFamily="34" charset="-120"/>
              </a:rPr>
              <a:t>，在</a:t>
            </a:r>
            <a:r>
              <a:rPr lang="zh-TW" altLang="en-US" dirty="0">
                <a:solidFill>
                  <a:prstClr val="white"/>
                </a:solidFill>
                <a:latin typeface="微軟正黑體" panose="020B0604030504040204" pitchFamily="34" charset="-120"/>
                <a:ea typeface="微軟正黑體" panose="020B0604030504040204" pitchFamily="34" charset="-120"/>
              </a:rPr>
              <a:t>時尚消費市場擔當開拓者的角色</a:t>
            </a:r>
            <a:r>
              <a:rPr lang="en-US" altLang="zh-TW" dirty="0">
                <a:solidFill>
                  <a:prstClr val="white"/>
                </a:solidFill>
                <a:latin typeface="微軟正黑體" panose="020B0604030504040204" pitchFamily="34" charset="-120"/>
                <a:ea typeface="微軟正黑體" panose="020B0604030504040204" pitchFamily="34" charset="-120"/>
              </a:rPr>
              <a:t>, </a:t>
            </a:r>
            <a:r>
              <a:rPr lang="zh-TW" altLang="en-US" dirty="0">
                <a:solidFill>
                  <a:prstClr val="white"/>
                </a:solidFill>
                <a:latin typeface="微軟正黑體" panose="020B0604030504040204" pitchFamily="34" charset="-120"/>
                <a:ea typeface="微軟正黑體" panose="020B0604030504040204" pitchFamily="34" charset="-120"/>
              </a:rPr>
              <a:t>先後刮起「生活優品消費」 的趨勢</a:t>
            </a:r>
            <a:r>
              <a:rPr lang="zh-TW" altLang="en-US" dirty="0">
                <a:solidFill>
                  <a:prstClr val="white"/>
                </a:solidFill>
                <a:latin typeface="微軟正黑體" panose="020B0604030504040204" pitchFamily="34" charset="-120"/>
                <a:ea typeface="微軟正黑體" panose="020B0604030504040204" pitchFamily="34" charset="-120"/>
              </a:rPr>
              <a:t>。</a:t>
            </a:r>
            <a:endParaRPr lang="en-US" altLang="zh-TW" dirty="0">
              <a:solidFill>
                <a:prstClr val="white"/>
              </a:solidFill>
              <a:latin typeface="微軟正黑體" panose="020B0604030504040204" pitchFamily="34" charset="-120"/>
              <a:ea typeface="微軟正黑體" panose="020B0604030504040204" pitchFamily="34" charset="-120"/>
            </a:endParaRPr>
          </a:p>
          <a:p>
            <a:endParaRPr lang="en-US" altLang="zh-TW" dirty="0">
              <a:solidFill>
                <a:prstClr val="white"/>
              </a:solidFill>
              <a:latin typeface="微軟正黑體" panose="020B0604030504040204" pitchFamily="34" charset="-120"/>
              <a:ea typeface="微軟正黑體" panose="020B0604030504040204" pitchFamily="34" charset="-120"/>
            </a:endParaRPr>
          </a:p>
          <a:p>
            <a:r>
              <a:rPr lang="en-US" altLang="zh-TW" dirty="0">
                <a:solidFill>
                  <a:prstClr val="white"/>
                </a:solidFill>
                <a:latin typeface="微軟正黑體" panose="020B0604030504040204" pitchFamily="34" charset="-120"/>
                <a:ea typeface="微軟正黑體" panose="020B0604030504040204" pitchFamily="34" charset="-120"/>
              </a:rPr>
              <a:t>MINISO</a:t>
            </a:r>
            <a:r>
              <a:rPr lang="zh-TW" altLang="en-US" dirty="0">
                <a:solidFill>
                  <a:prstClr val="white"/>
                </a:solidFill>
                <a:latin typeface="微軟正黑體" panose="020B0604030504040204" pitchFamily="34" charset="-120"/>
                <a:ea typeface="微軟正黑體" panose="020B0604030504040204" pitchFamily="34" charset="-120"/>
              </a:rPr>
              <a:t> 現金券可於香港</a:t>
            </a:r>
            <a:r>
              <a:rPr lang="zh-TW" altLang="en-US" dirty="0">
                <a:solidFill>
                  <a:prstClr val="white"/>
                </a:solidFill>
                <a:latin typeface="微軟正黑體" panose="020B0604030504040204" pitchFamily="34" charset="-120"/>
                <a:ea typeface="微軟正黑體" panose="020B0604030504040204" pitchFamily="34" charset="-120"/>
              </a:rPr>
              <a:t>全</a:t>
            </a:r>
            <a:r>
              <a:rPr lang="zh-TW" altLang="en-US" dirty="0">
                <a:solidFill>
                  <a:prstClr val="white"/>
                </a:solidFill>
                <a:latin typeface="微軟正黑體" panose="020B0604030504040204" pitchFamily="34" charset="-120"/>
                <a:ea typeface="微軟正黑體" panose="020B0604030504040204" pitchFamily="34" charset="-120"/>
              </a:rPr>
              <a:t>線</a:t>
            </a:r>
            <a:r>
              <a:rPr lang="en-US" altLang="zh-TW" dirty="0">
                <a:solidFill>
                  <a:prstClr val="white"/>
                </a:solidFill>
                <a:latin typeface="微軟正黑體" panose="020B0604030504040204" pitchFamily="34" charset="-120"/>
                <a:ea typeface="微軟正黑體" panose="020B0604030504040204" pitchFamily="34" charset="-120"/>
              </a:rPr>
              <a:t>40</a:t>
            </a:r>
            <a:r>
              <a:rPr lang="zh-TW" altLang="en-US" dirty="0">
                <a:solidFill>
                  <a:prstClr val="white"/>
                </a:solidFill>
                <a:latin typeface="微軟正黑體" panose="020B0604030504040204" pitchFamily="34" charset="-120"/>
                <a:ea typeface="微軟正黑體" panose="020B0604030504040204" pitchFamily="34" charset="-120"/>
              </a:rPr>
              <a:t>多間分店使用！！</a:t>
            </a:r>
            <a:endParaRPr lang="en-US" altLang="zh-TW" dirty="0">
              <a:solidFill>
                <a:prstClr val="white"/>
              </a:solidFill>
              <a:latin typeface="微軟正黑體" panose="020B0604030504040204" pitchFamily="34" charset="-120"/>
              <a:ea typeface="微軟正黑體" panose="020B0604030504040204" pitchFamily="34" charset="-120"/>
            </a:endParaRPr>
          </a:p>
          <a:p>
            <a:endParaRPr lang="en-US" altLang="zh-TW" dirty="0">
              <a:solidFill>
                <a:prstClr val="white"/>
              </a:solidFill>
              <a:latin typeface="微軟正黑體" panose="020B0604030504040204" pitchFamily="34" charset="-120"/>
              <a:ea typeface="微軟正黑體" panose="020B0604030504040204" pitchFamily="34" charset="-120"/>
            </a:endParaRPr>
          </a:p>
        </p:txBody>
      </p:sp>
      <p:grpSp>
        <p:nvGrpSpPr>
          <p:cNvPr id="11" name="Group 10"/>
          <p:cNvGrpSpPr/>
          <p:nvPr/>
        </p:nvGrpSpPr>
        <p:grpSpPr>
          <a:xfrm>
            <a:off x="9982201" y="177380"/>
            <a:ext cx="2283489" cy="532612"/>
            <a:chOff x="10313324" y="457200"/>
            <a:chExt cx="2283489" cy="532612"/>
          </a:xfrm>
        </p:grpSpPr>
        <p:sp>
          <p:nvSpPr>
            <p:cNvPr id="12" name="Snip Single Corner Rectangle 11"/>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10567313" y="492673"/>
              <a:ext cx="2029500" cy="461665"/>
            </a:xfrm>
            <a:prstGeom prst="rect">
              <a:avLst/>
            </a:prstGeom>
            <a:noFill/>
          </p:spPr>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訂購表</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648201"/>
            <a:ext cx="3779520" cy="190541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4" name="TextBox 13"/>
          <p:cNvSpPr txBox="1"/>
          <p:nvPr/>
        </p:nvSpPr>
        <p:spPr>
          <a:xfrm>
            <a:off x="9465178" y="720486"/>
            <a:ext cx="2726823" cy="953877"/>
          </a:xfrm>
          <a:prstGeom prst="rect">
            <a:avLst/>
          </a:prstGeom>
          <a:noFill/>
        </p:spPr>
        <p:txBody>
          <a:bodyPr wrap="square" lIns="89744" tIns="45606" rIns="89744" bIns="45606" rtlCol="0">
            <a:spAutoFit/>
          </a:bodyPr>
          <a:lstStyle/>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 Cashback </a:t>
            </a:r>
          </a:p>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r>
              <a:rPr lang="zh-TW" altLang="en-US" sz="2800" dirty="0">
                <a:solidFill>
                  <a:prstClr val="black"/>
                </a:solidFill>
                <a:latin typeface="Raleway" panose="020B0503030101060003" pitchFamily="34" charset="0"/>
                <a:ea typeface="新細明體" panose="02020500000000000000" pitchFamily="18" charset="-120"/>
              </a:rPr>
              <a:t>│</a:t>
            </a:r>
            <a:r>
              <a:rPr lang="en-US" altLang="zh-TW" sz="2800" dirty="0">
                <a:solidFill>
                  <a:prstClr val="black"/>
                </a:solidFill>
                <a:latin typeface="Raleway" panose="020B0503030101060003" pitchFamily="34" charset="0"/>
                <a:ea typeface="新細明體" panose="02020500000000000000" pitchFamily="18" charset="-120"/>
              </a:rPr>
              <a:t>6%</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endParaRPr lang="en-US" sz="2800" dirty="0">
              <a:solidFill>
                <a:prstClr val="black"/>
              </a:solidFill>
              <a:latin typeface="Raleway" panose="020B0503030101060003" pitchFamily="34" charset="0"/>
            </a:endParaRPr>
          </a:p>
        </p:txBody>
      </p:sp>
    </p:spTree>
    <p:extLst>
      <p:ext uri="{BB962C8B-B14F-4D97-AF65-F5344CB8AC3E}">
        <p14:creationId xmlns:p14="http://schemas.microsoft.com/office/powerpoint/2010/main" val="42684007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84" t="2222" r="1359" b="2222"/>
          <a:stretch/>
        </p:blipFill>
        <p:spPr>
          <a:xfrm>
            <a:off x="304800" y="415"/>
            <a:ext cx="11353800" cy="7453640"/>
          </a:xfrm>
          <a:prstGeom prst="rect">
            <a:avLst/>
          </a:prstGeom>
        </p:spPr>
      </p:pic>
      <p:sp>
        <p:nvSpPr>
          <p:cNvPr id="7" name="Rectangle 6"/>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8" name="Rectangle 7"/>
          <p:cNvSpPr/>
          <p:nvPr/>
        </p:nvSpPr>
        <p:spPr>
          <a:xfrm>
            <a:off x="1589" y="1219201"/>
            <a:ext cx="7645399"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418511" y="1492352"/>
            <a:ext cx="7089101" cy="2862322"/>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凡於大會</a:t>
            </a:r>
            <a:r>
              <a:rPr lang="en-US" altLang="zh-TW" sz="2000" dirty="0">
                <a:solidFill>
                  <a:prstClr val="white"/>
                </a:solidFill>
                <a:latin typeface="微軟正黑體" panose="020B0604030504040204" pitchFamily="34" charset="-120"/>
                <a:ea typeface="微軟正黑體" panose="020B0604030504040204" pitchFamily="34" charset="-120"/>
              </a:rPr>
              <a:t>MINISO</a:t>
            </a:r>
            <a:r>
              <a:rPr lang="zh-TW" altLang="en-US" sz="2000" dirty="0">
                <a:solidFill>
                  <a:prstClr val="white"/>
                </a:solidFill>
                <a:latin typeface="微軟正黑體" panose="020B0604030504040204" pitchFamily="34" charset="-120"/>
                <a:ea typeface="微軟正黑體" panose="020B0604030504040204" pitchFamily="34" charset="-120"/>
              </a:rPr>
              <a:t> 攤位購買</a:t>
            </a:r>
            <a:r>
              <a:rPr lang="en-US" altLang="zh-TW" sz="2000" dirty="0">
                <a:solidFill>
                  <a:prstClr val="white"/>
                </a:solidFill>
                <a:latin typeface="微軟正黑體" panose="020B0604030504040204" pitchFamily="34" charset="-120"/>
                <a:ea typeface="微軟正黑體" panose="020B0604030504040204" pitchFamily="34" charset="-120"/>
              </a:rPr>
              <a:t>MINISO </a:t>
            </a:r>
            <a:r>
              <a:rPr lang="zh-TW" altLang="en-US" sz="2000" dirty="0">
                <a:solidFill>
                  <a:prstClr val="white"/>
                </a:solidFill>
                <a:latin typeface="微軟正黑體" panose="020B0604030504040204" pitchFamily="34" charset="-120"/>
                <a:ea typeface="微軟正黑體" panose="020B0604030504040204" pitchFamily="34" charset="-120"/>
              </a:rPr>
              <a:t>現金</a:t>
            </a:r>
            <a:r>
              <a:rPr lang="zh-TW" altLang="en-US" sz="2000" dirty="0">
                <a:solidFill>
                  <a:prstClr val="white"/>
                </a:solidFill>
                <a:latin typeface="微軟正黑體" panose="020B0604030504040204" pitchFamily="34" charset="-120"/>
                <a:ea typeface="微軟正黑體" panose="020B0604030504040204" pitchFamily="34" charset="-120"/>
              </a:rPr>
              <a:t>券滿指定金額，</a:t>
            </a:r>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即送禮品！多買多送！送完即止！</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滿</a:t>
            </a:r>
            <a:r>
              <a:rPr lang="en-US" altLang="zh-TW"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200</a:t>
            </a:r>
            <a:r>
              <a:rPr lang="zh-TW" altLang="en-US" sz="2000" dirty="0">
                <a:solidFill>
                  <a:prstClr val="white"/>
                </a:solidFill>
                <a:latin typeface="微軟正黑體" panose="020B0604030504040204" pitchFamily="34" charset="-120"/>
                <a:ea typeface="微軟正黑體" panose="020B0604030504040204" pitchFamily="34" charset="-120"/>
              </a:rPr>
              <a:t> </a:t>
            </a:r>
            <a:r>
              <a:rPr lang="en-US" altLang="zh-TW" sz="2000" dirty="0">
                <a:solidFill>
                  <a:prstClr val="white"/>
                </a:solidFill>
                <a:latin typeface="微軟正黑體" panose="020B0604030504040204" pitchFamily="34" charset="-120"/>
                <a:ea typeface="微軟正黑體" panose="020B0604030504040204" pitchFamily="34" charset="-120"/>
              </a:rPr>
              <a:t>(280</a:t>
            </a:r>
            <a:r>
              <a:rPr lang="zh-TW" altLang="en-US" sz="2000" dirty="0">
                <a:solidFill>
                  <a:prstClr val="white"/>
                </a:solidFill>
                <a:latin typeface="微軟正黑體" panose="020B0604030504040204" pitchFamily="34" charset="-120"/>
                <a:ea typeface="微軟正黑體" panose="020B0604030504040204" pitchFamily="34" charset="-120"/>
              </a:rPr>
              <a:t>名</a:t>
            </a:r>
            <a:r>
              <a:rPr lang="en-US" altLang="zh-TW" sz="2000" dirty="0">
                <a:solidFill>
                  <a:prstClr val="white"/>
                </a:solidFill>
                <a:latin typeface="微軟正黑體" panose="020B0604030504040204" pitchFamily="34" charset="-120"/>
                <a:ea typeface="微軟正黑體" panose="020B0604030504040204" pitchFamily="34" charset="-120"/>
              </a:rPr>
              <a:t>)   </a:t>
            </a:r>
            <a:r>
              <a:rPr lang="zh-TW" altLang="en-US" sz="2000" dirty="0">
                <a:solidFill>
                  <a:prstClr val="white"/>
                </a:solidFill>
                <a:latin typeface="微軟正黑體" panose="020B0604030504040204" pitchFamily="34" charset="-120"/>
                <a:ea typeface="微軟正黑體" panose="020B0604030504040204" pitchFamily="34" charset="-120"/>
              </a:rPr>
              <a:t>送</a:t>
            </a:r>
            <a:r>
              <a:rPr lang="zh-TW" altLang="en-US" sz="2000" dirty="0">
                <a:solidFill>
                  <a:prstClr val="white"/>
                </a:solidFill>
                <a:latin typeface="微軟正黑體" panose="020B0604030504040204" pitchFamily="34" charset="-120"/>
                <a:ea typeface="微軟正黑體" panose="020B0604030504040204" pitchFamily="34" charset="-120"/>
              </a:rPr>
              <a:t>珍珠奶茶券 </a:t>
            </a:r>
            <a:r>
              <a:rPr lang="en-US" altLang="zh-TW" sz="2000" dirty="0">
                <a:solidFill>
                  <a:prstClr val="white"/>
                </a:solidFill>
                <a:latin typeface="微軟正黑體" panose="020B0604030504040204" pitchFamily="34" charset="-120"/>
                <a:ea typeface="微軟正黑體" panose="020B0604030504040204" pitchFamily="34" charset="-120"/>
              </a:rPr>
              <a:t>(</a:t>
            </a:r>
            <a:r>
              <a:rPr lang="zh-TW" altLang="en-US" sz="2000" dirty="0">
                <a:solidFill>
                  <a:prstClr val="white"/>
                </a:solidFill>
                <a:latin typeface="微軟正黑體" panose="020B0604030504040204" pitchFamily="34" charset="-120"/>
                <a:ea typeface="微軟正黑體" panose="020B0604030504040204" pitchFamily="34" charset="-120"/>
              </a:rPr>
              <a:t>價值</a:t>
            </a:r>
            <a:r>
              <a:rPr lang="en-US" altLang="zh-TW" sz="2000" dirty="0">
                <a:solidFill>
                  <a:prstClr val="white"/>
                </a:solidFill>
                <a:latin typeface="微軟正黑體" panose="020B0604030504040204" pitchFamily="34" charset="-120"/>
                <a:ea typeface="微軟正黑體" panose="020B0604030504040204" pitchFamily="34" charset="-120"/>
              </a:rPr>
              <a:t>$35)</a:t>
            </a:r>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滿</a:t>
            </a:r>
            <a:r>
              <a:rPr lang="en-US" altLang="zh-TW"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500 (20</a:t>
            </a:r>
            <a:r>
              <a:rPr lang="zh-TW" altLang="en-US" sz="2000" dirty="0">
                <a:solidFill>
                  <a:prstClr val="white"/>
                </a:solidFill>
                <a:latin typeface="微軟正黑體" panose="020B0604030504040204" pitchFamily="34" charset="-120"/>
                <a:ea typeface="微軟正黑體" panose="020B0604030504040204" pitchFamily="34" charset="-120"/>
              </a:rPr>
              <a:t>名</a:t>
            </a:r>
            <a:r>
              <a:rPr lang="en-US" altLang="zh-TW" sz="2000" dirty="0">
                <a:solidFill>
                  <a:prstClr val="white"/>
                </a:solidFill>
                <a:latin typeface="微軟正黑體" panose="020B0604030504040204" pitchFamily="34" charset="-120"/>
                <a:ea typeface="微軟正黑體" panose="020B0604030504040204" pitchFamily="34" charset="-120"/>
              </a:rPr>
              <a:t>)     </a:t>
            </a:r>
            <a:r>
              <a:rPr lang="zh-TW" altLang="en-US" sz="2000" dirty="0">
                <a:solidFill>
                  <a:prstClr val="white"/>
                </a:solidFill>
                <a:latin typeface="微軟正黑體" panose="020B0604030504040204" pitchFamily="34" charset="-120"/>
                <a:ea typeface="微軟正黑體" panose="020B0604030504040204" pitchFamily="34" charset="-120"/>
              </a:rPr>
              <a:t>送</a:t>
            </a:r>
            <a:r>
              <a:rPr lang="zh-TW" altLang="en-US" sz="2000" dirty="0">
                <a:solidFill>
                  <a:prstClr val="white"/>
                </a:solidFill>
                <a:latin typeface="微軟正黑體" panose="020B0604030504040204" pitchFamily="34" charset="-120"/>
                <a:ea typeface="微軟正黑體" panose="020B0604030504040204" pitchFamily="34" charset="-120"/>
              </a:rPr>
              <a:t>多功能洗面機 </a:t>
            </a:r>
            <a:r>
              <a:rPr lang="en-US" altLang="zh-TW" sz="2000" dirty="0">
                <a:solidFill>
                  <a:prstClr val="white"/>
                </a:solidFill>
                <a:latin typeface="微軟正黑體" panose="020B0604030504040204" pitchFamily="34" charset="-120"/>
                <a:ea typeface="微軟正黑體" panose="020B0604030504040204" pitchFamily="34" charset="-120"/>
              </a:rPr>
              <a:t>(</a:t>
            </a:r>
            <a:r>
              <a:rPr lang="zh-TW" altLang="en-US" sz="2000" dirty="0">
                <a:solidFill>
                  <a:prstClr val="white"/>
                </a:solidFill>
                <a:latin typeface="微軟正黑體" panose="020B0604030504040204" pitchFamily="34" charset="-120"/>
                <a:ea typeface="微軟正黑體" panose="020B0604030504040204" pitchFamily="34" charset="-120"/>
              </a:rPr>
              <a:t>價值</a:t>
            </a:r>
            <a:r>
              <a:rPr lang="en-US" altLang="zh-TW"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49.9)</a:t>
            </a:r>
          </a:p>
          <a:p>
            <a:r>
              <a:rPr lang="zh-TW" altLang="en-US" sz="2000" dirty="0">
                <a:solidFill>
                  <a:prstClr val="white"/>
                </a:solidFill>
                <a:latin typeface="微軟正黑體" panose="020B0604030504040204" pitchFamily="34" charset="-120"/>
                <a:ea typeface="微軟正黑體" panose="020B0604030504040204" pitchFamily="34" charset="-120"/>
              </a:rPr>
              <a:t>滿</a:t>
            </a:r>
            <a:r>
              <a:rPr lang="en-US" altLang="zh-TW" sz="2000" dirty="0">
                <a:solidFill>
                  <a:prstClr val="white"/>
                </a:solidFill>
                <a:latin typeface="微軟正黑體" panose="020B0604030504040204" pitchFamily="34" charset="-120"/>
                <a:ea typeface="微軟正黑體" panose="020B0604030504040204" pitchFamily="34" charset="-120"/>
              </a:rPr>
              <a:t>$1200 - 10</a:t>
            </a:r>
            <a:r>
              <a:rPr lang="zh-TW" altLang="en-US" sz="2000" dirty="0">
                <a:solidFill>
                  <a:prstClr val="white"/>
                </a:solidFill>
                <a:latin typeface="微軟正黑體" panose="020B0604030504040204" pitchFamily="34" charset="-120"/>
                <a:ea typeface="微軟正黑體" panose="020B0604030504040204" pitchFamily="34" charset="-120"/>
              </a:rPr>
              <a:t>名   </a:t>
            </a:r>
            <a:r>
              <a:rPr lang="zh-TW" altLang="en-US" sz="2000" dirty="0">
                <a:solidFill>
                  <a:prstClr val="white"/>
                </a:solidFill>
                <a:latin typeface="微軟正黑體" panose="020B0604030504040204" pitchFamily="34" charset="-120"/>
                <a:ea typeface="微軟正黑體" panose="020B0604030504040204" pitchFamily="34" charset="-120"/>
              </a:rPr>
              <a:t>送</a:t>
            </a:r>
            <a:r>
              <a:rPr lang="zh-TW" altLang="en-US" sz="2000" dirty="0">
                <a:solidFill>
                  <a:prstClr val="white"/>
                </a:solidFill>
                <a:latin typeface="微軟正黑體" panose="020B0604030504040204" pitchFamily="34" charset="-120"/>
                <a:ea typeface="微軟正黑體" panose="020B0604030504040204" pitchFamily="34" charset="-120"/>
              </a:rPr>
              <a:t>香薰機 </a:t>
            </a:r>
            <a:r>
              <a:rPr lang="en-US" altLang="zh-TW" sz="2000" dirty="0">
                <a:solidFill>
                  <a:prstClr val="white"/>
                </a:solidFill>
                <a:latin typeface="微軟正黑體" panose="020B0604030504040204" pitchFamily="34" charset="-120"/>
                <a:ea typeface="微軟正黑體" panose="020B0604030504040204" pitchFamily="34" charset="-120"/>
              </a:rPr>
              <a:t>(</a:t>
            </a:r>
            <a:r>
              <a:rPr lang="zh-TW" altLang="en-US" sz="2000" dirty="0">
                <a:solidFill>
                  <a:prstClr val="white"/>
                </a:solidFill>
                <a:latin typeface="微軟正黑體" panose="020B0604030504040204" pitchFamily="34" charset="-120"/>
                <a:ea typeface="微軟正黑體" panose="020B0604030504040204" pitchFamily="34" charset="-120"/>
              </a:rPr>
              <a:t>價值</a:t>
            </a:r>
            <a:r>
              <a:rPr lang="en-US" altLang="zh-TW"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119.9)</a:t>
            </a: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en-US" altLang="zh-TW" sz="2000" dirty="0">
                <a:solidFill>
                  <a:prstClr val="white"/>
                </a:solidFill>
                <a:latin typeface="微軟正黑體" panose="020B0604030504040204" pitchFamily="34" charset="-120"/>
                <a:ea typeface="微軟正黑體" panose="020B0604030504040204" pitchFamily="34" charset="-120"/>
              </a:rPr>
              <a:t>MINISO</a:t>
            </a:r>
            <a:r>
              <a:rPr lang="zh-TW" altLang="en-US" sz="2000" dirty="0">
                <a:solidFill>
                  <a:prstClr val="white"/>
                </a:solidFill>
                <a:latin typeface="微軟正黑體" panose="020B0604030504040204" pitchFamily="34" charset="-120"/>
                <a:ea typeface="微軟正黑體" panose="020B0604030504040204" pitchFamily="34" charset="-120"/>
              </a:rPr>
              <a:t> 現金券可於香港</a:t>
            </a:r>
            <a:r>
              <a:rPr lang="zh-TW" altLang="en-US" sz="2000" dirty="0">
                <a:solidFill>
                  <a:prstClr val="white"/>
                </a:solidFill>
                <a:latin typeface="微軟正黑體" panose="020B0604030504040204" pitchFamily="34" charset="-120"/>
                <a:ea typeface="微軟正黑體" panose="020B0604030504040204" pitchFamily="34" charset="-120"/>
              </a:rPr>
              <a:t>全</a:t>
            </a:r>
            <a:r>
              <a:rPr lang="zh-TW" altLang="en-US" sz="2000" dirty="0">
                <a:solidFill>
                  <a:prstClr val="white"/>
                </a:solidFill>
                <a:latin typeface="微軟正黑體" panose="020B0604030504040204" pitchFamily="34" charset="-120"/>
                <a:ea typeface="微軟正黑體" panose="020B0604030504040204" pitchFamily="34" charset="-120"/>
              </a:rPr>
              <a:t>線</a:t>
            </a:r>
            <a:r>
              <a:rPr lang="en-US" altLang="zh-TW" sz="2000" dirty="0">
                <a:solidFill>
                  <a:prstClr val="white"/>
                </a:solidFill>
                <a:latin typeface="微軟正黑體" panose="020B0604030504040204" pitchFamily="34" charset="-120"/>
                <a:ea typeface="微軟正黑體" panose="020B0604030504040204" pitchFamily="34" charset="-120"/>
              </a:rPr>
              <a:t>40</a:t>
            </a:r>
            <a:r>
              <a:rPr lang="zh-TW" altLang="en-US" sz="2000" dirty="0">
                <a:solidFill>
                  <a:prstClr val="white"/>
                </a:solidFill>
                <a:latin typeface="微軟正黑體" panose="020B0604030504040204" pitchFamily="34" charset="-120"/>
                <a:ea typeface="微軟正黑體" panose="020B0604030504040204" pitchFamily="34" charset="-120"/>
              </a:rPr>
              <a:t>多間分店使用！！</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p:txBody>
      </p:sp>
      <p:pic>
        <p:nvPicPr>
          <p:cNvPr id="10" name="Picture 9"/>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0501" y="228601"/>
            <a:ext cx="4642914" cy="1059565"/>
          </a:xfrm>
          <a:prstGeom prst="rect">
            <a:avLst/>
          </a:prstGeom>
        </p:spPr>
      </p:pic>
      <p:sp>
        <p:nvSpPr>
          <p:cNvPr id="2" name="TextBox 1"/>
          <p:cNvSpPr txBox="1"/>
          <p:nvPr/>
        </p:nvSpPr>
        <p:spPr>
          <a:xfrm>
            <a:off x="680314" y="286376"/>
            <a:ext cx="2240280" cy="646331"/>
          </a:xfrm>
          <a:prstGeom prst="rect">
            <a:avLst/>
          </a:prstGeom>
          <a:noFill/>
        </p:spPr>
        <p:txBody>
          <a:bodyPr wrap="square" rtlCol="0">
            <a:spAutoFit/>
          </a:bodyPr>
          <a:lstStyle/>
          <a:p>
            <a:r>
              <a:rPr lang="zh-TW" altLang="en-US" sz="3600" b="1" dirty="0">
                <a:solidFill>
                  <a:prstClr val="white"/>
                </a:solidFill>
                <a:latin typeface="微軟正黑體" panose="020B0604030504040204" pitchFamily="34" charset="-120"/>
                <a:ea typeface="微軟正黑體" panose="020B0604030504040204" pitchFamily="34" charset="-120"/>
              </a:rPr>
              <a:t>即場優惠</a:t>
            </a:r>
            <a:endParaRPr lang="en-US" sz="3600" b="1" dirty="0">
              <a:solidFill>
                <a:prstClr val="white"/>
              </a:solidFill>
              <a:latin typeface="微軟正黑體" panose="020B0604030504040204" pitchFamily="34" charset="-120"/>
              <a:ea typeface="微軟正黑體" panose="020B0604030504040204" pitchFamily="34" charset="-120"/>
            </a:endParaRPr>
          </a:p>
        </p:txBody>
      </p:sp>
      <p:grpSp>
        <p:nvGrpSpPr>
          <p:cNvPr id="15" name="Group 14"/>
          <p:cNvGrpSpPr/>
          <p:nvPr/>
        </p:nvGrpSpPr>
        <p:grpSpPr>
          <a:xfrm>
            <a:off x="510755" y="4558862"/>
            <a:ext cx="7443380" cy="2186161"/>
            <a:chOff x="416922" y="4309327"/>
            <a:chExt cx="8392128" cy="2464813"/>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922" y="4309329"/>
              <a:ext cx="2578254" cy="246481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5556" b="13333"/>
            <a:stretch/>
          </p:blipFill>
          <p:spPr>
            <a:xfrm>
              <a:off x="3121395" y="4309328"/>
              <a:ext cx="2475814" cy="246481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8888" r="3333" b="36666"/>
            <a:stretch/>
          </p:blipFill>
          <p:spPr>
            <a:xfrm>
              <a:off x="5683122" y="4309327"/>
              <a:ext cx="3125928" cy="2464812"/>
            </a:xfrm>
            <a:prstGeom prst="rect">
              <a:avLst/>
            </a:prstGeom>
            <a:ln>
              <a:noFill/>
            </a:ln>
            <a:effectLst>
              <a:outerShdw blurRad="292100" dist="139700" dir="2700000" algn="tl" rotWithShape="0">
                <a:srgbClr val="333333">
                  <a:alpha val="65000"/>
                </a:srgbClr>
              </a:outerShdw>
            </a:effectLst>
          </p:spPr>
        </p:pic>
      </p:grpSp>
      <p:sp>
        <p:nvSpPr>
          <p:cNvPr id="12" name="TextBox 11"/>
          <p:cNvSpPr txBox="1"/>
          <p:nvPr/>
        </p:nvSpPr>
        <p:spPr>
          <a:xfrm>
            <a:off x="9465178" y="720486"/>
            <a:ext cx="2726823" cy="953877"/>
          </a:xfrm>
          <a:prstGeom prst="rect">
            <a:avLst/>
          </a:prstGeom>
          <a:noFill/>
        </p:spPr>
        <p:txBody>
          <a:bodyPr wrap="square" lIns="89744" tIns="45606" rIns="89744" bIns="45606" rtlCol="0">
            <a:spAutoFit/>
          </a:bodyPr>
          <a:lstStyle/>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 Cashback </a:t>
            </a:r>
          </a:p>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r>
              <a:rPr lang="zh-TW" altLang="en-US" sz="2800" dirty="0">
                <a:solidFill>
                  <a:prstClr val="black"/>
                </a:solidFill>
                <a:latin typeface="Raleway" panose="020B0503030101060003" pitchFamily="34" charset="0"/>
                <a:ea typeface="新細明體" panose="02020500000000000000" pitchFamily="18" charset="-120"/>
              </a:rPr>
              <a:t>│</a:t>
            </a:r>
            <a:r>
              <a:rPr lang="en-US" altLang="zh-TW" sz="2800" dirty="0">
                <a:solidFill>
                  <a:prstClr val="black"/>
                </a:solidFill>
                <a:latin typeface="Raleway" panose="020B0503030101060003" pitchFamily="34" charset="0"/>
                <a:ea typeface="新細明體" panose="02020500000000000000" pitchFamily="18" charset="-120"/>
              </a:rPr>
              <a:t>6%</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endParaRPr lang="en-US" sz="2800" dirty="0">
              <a:solidFill>
                <a:prstClr val="black"/>
              </a:solidFill>
              <a:latin typeface="Raleway" panose="020B0503030101060003" pitchFamily="34" charset="0"/>
            </a:endParaRPr>
          </a:p>
        </p:txBody>
      </p:sp>
      <p:sp>
        <p:nvSpPr>
          <p:cNvPr id="13" name="TextBox 12"/>
          <p:cNvSpPr txBox="1"/>
          <p:nvPr/>
        </p:nvSpPr>
        <p:spPr>
          <a:xfrm>
            <a:off x="10637466" y="187874"/>
            <a:ext cx="1582650" cy="461665"/>
          </a:xfrm>
          <a:prstGeom prst="rect">
            <a:avLst/>
          </a:prstGeom>
          <a:noFill/>
        </p:spPr>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訂購表</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nvGrpSpPr>
          <p:cNvPr id="16" name="Group 15"/>
          <p:cNvGrpSpPr/>
          <p:nvPr/>
        </p:nvGrpSpPr>
        <p:grpSpPr>
          <a:xfrm>
            <a:off x="10439400" y="152400"/>
            <a:ext cx="1780716" cy="532612"/>
            <a:chOff x="10313324" y="457200"/>
            <a:chExt cx="2283489" cy="532612"/>
          </a:xfrm>
        </p:grpSpPr>
        <p:sp>
          <p:nvSpPr>
            <p:cNvPr id="17" name="Snip Single Corner Rectangle 16"/>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10567313" y="492673"/>
              <a:ext cx="2029500" cy="461665"/>
            </a:xfrm>
            <a:prstGeom prst="rect">
              <a:avLst/>
            </a:prstGeom>
            <a:noFill/>
          </p:spPr>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訂購表</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71931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705" y="0"/>
            <a:ext cx="8574593" cy="6858000"/>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4/F </a:t>
            </a:r>
            <a:r>
              <a:rPr lang="zh-TW" altLang="en-US" sz="1600" b="1" dirty="0">
                <a:solidFill>
                  <a:prstClr val="white"/>
                </a:solidFill>
                <a:latin typeface="微軟正黑體" panose="020B0604030504040204" pitchFamily="34" charset="-120"/>
                <a:ea typeface="微軟正黑體" panose="020B0604030504040204" pitchFamily="34" charset="-120"/>
              </a:rPr>
              <a:t>保險服務</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7584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3</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4</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4</a:t>
            </a:r>
            <a:endParaRPr lang="en-US" sz="1100" dirty="0">
              <a:solidFill>
                <a:srgbClr val="FFFF00"/>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5578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025" r="8277"/>
          <a:stretch/>
        </p:blipFill>
        <p:spPr>
          <a:xfrm>
            <a:off x="-457200" y="1"/>
            <a:ext cx="6705600" cy="685704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6607"/>
          <a:stretch/>
        </p:blipFill>
        <p:spPr>
          <a:xfrm>
            <a:off x="6248401" y="0"/>
            <a:ext cx="5942012" cy="6858000"/>
          </a:xfrm>
          <a:prstGeom prst="rect">
            <a:avLst/>
          </a:prstGeom>
        </p:spPr>
      </p:pic>
      <p:sp>
        <p:nvSpPr>
          <p:cNvPr id="11" name="Rectangle 10"/>
          <p:cNvSpPr/>
          <p:nvPr/>
        </p:nvSpPr>
        <p:spPr>
          <a:xfrm>
            <a:off x="6248400" y="0"/>
            <a:ext cx="5942014"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7848600" y="1344731"/>
            <a:ext cx="3505200" cy="707886"/>
          </a:xfrm>
          <a:prstGeom prst="rect">
            <a:avLst/>
          </a:prstGeom>
          <a:noFill/>
        </p:spPr>
        <p:txBody>
          <a:bodyPr wrap="square" rtlCol="0">
            <a:spAutoFit/>
          </a:bodyPr>
          <a:lstStyle/>
          <a:p>
            <a:pPr algn="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夥伴商店數量</a:t>
            </a:r>
            <a:endParaRPr 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4" name="TextBox 13"/>
          <p:cNvSpPr txBox="1"/>
          <p:nvPr/>
        </p:nvSpPr>
        <p:spPr>
          <a:xfrm>
            <a:off x="5486400" y="2034302"/>
            <a:ext cx="5867400" cy="1200329"/>
          </a:xfrm>
          <a:prstGeom prst="rect">
            <a:avLst/>
          </a:prstGeom>
          <a:noFill/>
        </p:spPr>
        <p:txBody>
          <a:bodyPr wrap="square" rtlCol="0">
            <a:spAutoFit/>
          </a:bodyPr>
          <a:lstStyle/>
          <a:p>
            <a:pPr algn="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上升</a:t>
            </a:r>
            <a:r>
              <a:rPr lang="en-US" altLang="zh-TW" sz="7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a:t>
            </a:r>
            <a:endParaRPr 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TextBox 14"/>
          <p:cNvSpPr txBox="1"/>
          <p:nvPr/>
        </p:nvSpPr>
        <p:spPr>
          <a:xfrm>
            <a:off x="8305800" y="5872024"/>
            <a:ext cx="3352800" cy="646331"/>
          </a:xfrm>
          <a:prstGeom prst="rect">
            <a:avLst/>
          </a:prstGeom>
          <a:noFill/>
        </p:spPr>
        <p:txBody>
          <a:bodyPr wrap="square" rtlCol="0">
            <a:spAutoFit/>
          </a:bodyPr>
          <a:lstStyle/>
          <a:p>
            <a:r>
              <a:rPr lang="zh-TW" altLang="en-US" dirty="0">
                <a:solidFill>
                  <a:prstClr val="white"/>
                </a:solidFill>
                <a:latin typeface="微軟正黑體" panose="020B0604030504040204" pitchFamily="34" charset="-120"/>
                <a:ea typeface="微軟正黑體" panose="020B0604030504040204" pitchFamily="34" charset="-120"/>
              </a:rPr>
              <a:t>                 </a:t>
            </a:r>
            <a:r>
              <a:rPr lang="en-US" altLang="zh-TW" dirty="0">
                <a:solidFill>
                  <a:prstClr val="white"/>
                </a:solidFill>
                <a:latin typeface="微軟正黑體" panose="020B0604030504040204" pitchFamily="34" charset="-120"/>
                <a:ea typeface="微軟正黑體" panose="020B0604030504040204" pitchFamily="34" charset="-120"/>
              </a:rPr>
              <a:t>2017</a:t>
            </a:r>
            <a:r>
              <a:rPr lang="zh-TW" altLang="en-US" dirty="0">
                <a:solidFill>
                  <a:prstClr val="white"/>
                </a:solidFill>
                <a:latin typeface="微軟正黑體" panose="020B0604030504040204" pitchFamily="34" charset="-120"/>
                <a:ea typeface="微軟正黑體" panose="020B0604030504040204" pitchFamily="34" charset="-120"/>
              </a:rPr>
              <a:t>年</a:t>
            </a:r>
            <a:r>
              <a:rPr lang="en-US" altLang="zh-TW" dirty="0">
                <a:solidFill>
                  <a:prstClr val="white"/>
                </a:solidFill>
                <a:latin typeface="微軟正黑體" panose="020B0604030504040204" pitchFamily="34" charset="-120"/>
                <a:ea typeface="微軟正黑體" panose="020B0604030504040204" pitchFamily="34" charset="-120"/>
              </a:rPr>
              <a:t>1</a:t>
            </a:r>
            <a:r>
              <a:rPr lang="zh-TW" altLang="en-US" dirty="0">
                <a:solidFill>
                  <a:prstClr val="white"/>
                </a:solidFill>
                <a:latin typeface="微軟正黑體" panose="020B0604030504040204" pitchFamily="34" charset="-120"/>
                <a:ea typeface="微軟正黑體" panose="020B0604030504040204" pitchFamily="34" charset="-120"/>
              </a:rPr>
              <a:t>月至</a:t>
            </a:r>
            <a:r>
              <a:rPr lang="en-US" altLang="zh-TW" dirty="0">
                <a:solidFill>
                  <a:prstClr val="white"/>
                </a:solidFill>
                <a:latin typeface="微軟正黑體" panose="020B0604030504040204" pitchFamily="34" charset="-120"/>
                <a:ea typeface="微軟正黑體" panose="020B0604030504040204" pitchFamily="34" charset="-120"/>
              </a:rPr>
              <a:t>7</a:t>
            </a:r>
            <a:r>
              <a:rPr lang="zh-TW" altLang="en-US" dirty="0">
                <a:solidFill>
                  <a:prstClr val="white"/>
                </a:solidFill>
                <a:latin typeface="微軟正黑體" panose="020B0604030504040204" pitchFamily="34" charset="-120"/>
                <a:ea typeface="微軟正黑體" panose="020B0604030504040204" pitchFamily="34" charset="-120"/>
              </a:rPr>
              <a:t>月和   </a:t>
            </a:r>
            <a:r>
              <a:rPr lang="zh-TW" altLang="en-US" dirty="0">
                <a:solidFill>
                  <a:prstClr val="white"/>
                </a:solidFill>
                <a:latin typeface="微軟正黑體" panose="020B0604030504040204" pitchFamily="34" charset="-120"/>
                <a:ea typeface="微軟正黑體" panose="020B0604030504040204" pitchFamily="34" charset="-120"/>
              </a:rPr>
              <a:t> </a:t>
            </a:r>
            <a:r>
              <a:rPr lang="zh-TW" altLang="en-US" dirty="0">
                <a:solidFill>
                  <a:prstClr val="white"/>
                </a:solidFill>
                <a:latin typeface="微軟正黑體" panose="020B0604030504040204" pitchFamily="34" charset="-120"/>
                <a:ea typeface="微軟正黑體" panose="020B0604030504040204" pitchFamily="34" charset="-120"/>
              </a:rPr>
              <a:t>                </a:t>
            </a:r>
            <a:endParaRPr lang="en-US" altLang="zh-TW" dirty="0">
              <a:solidFill>
                <a:prstClr val="white"/>
              </a:solidFill>
              <a:latin typeface="微軟正黑體" panose="020B0604030504040204" pitchFamily="34" charset="-120"/>
              <a:ea typeface="微軟正黑體" panose="020B0604030504040204" pitchFamily="34" charset="-120"/>
            </a:endParaRPr>
          </a:p>
          <a:p>
            <a:r>
              <a:rPr lang="zh-TW" altLang="en-US" dirty="0">
                <a:solidFill>
                  <a:prstClr val="white"/>
                </a:solidFill>
                <a:latin typeface="微軟正黑體" panose="020B0604030504040204" pitchFamily="34" charset="-120"/>
                <a:ea typeface="微軟正黑體" panose="020B0604030504040204" pitchFamily="34" charset="-120"/>
              </a:rPr>
              <a:t> </a:t>
            </a:r>
            <a:r>
              <a:rPr lang="zh-TW" altLang="en-US" dirty="0">
                <a:solidFill>
                  <a:prstClr val="white"/>
                </a:solidFill>
                <a:latin typeface="微軟正黑體" panose="020B0604030504040204" pitchFamily="34" charset="-120"/>
                <a:ea typeface="微軟正黑體" panose="020B0604030504040204" pitchFamily="34" charset="-120"/>
              </a:rPr>
              <a:t>                </a:t>
            </a:r>
            <a:r>
              <a:rPr lang="en-US" altLang="zh-TW" dirty="0">
                <a:solidFill>
                  <a:prstClr val="white"/>
                </a:solidFill>
                <a:latin typeface="微軟正黑體" panose="020B0604030504040204" pitchFamily="34" charset="-120"/>
                <a:ea typeface="微軟正黑體" panose="020B0604030504040204" pitchFamily="34" charset="-120"/>
              </a:rPr>
              <a:t>2018</a:t>
            </a:r>
            <a:r>
              <a:rPr lang="zh-TW" altLang="en-US" dirty="0">
                <a:solidFill>
                  <a:prstClr val="white"/>
                </a:solidFill>
                <a:latin typeface="微軟正黑體" panose="020B0604030504040204" pitchFamily="34" charset="-120"/>
                <a:ea typeface="微軟正黑體" panose="020B0604030504040204" pitchFamily="34" charset="-120"/>
              </a:rPr>
              <a:t>年</a:t>
            </a:r>
            <a:r>
              <a:rPr lang="en-US" altLang="zh-TW" dirty="0">
                <a:solidFill>
                  <a:prstClr val="white"/>
                </a:solidFill>
                <a:latin typeface="微軟正黑體" panose="020B0604030504040204" pitchFamily="34" charset="-120"/>
                <a:ea typeface="微軟正黑體" panose="020B0604030504040204" pitchFamily="34" charset="-120"/>
              </a:rPr>
              <a:t>1</a:t>
            </a:r>
            <a:r>
              <a:rPr lang="zh-TW" altLang="en-US" dirty="0">
                <a:solidFill>
                  <a:prstClr val="white"/>
                </a:solidFill>
                <a:latin typeface="微軟正黑體" panose="020B0604030504040204" pitchFamily="34" charset="-120"/>
                <a:ea typeface="微軟正黑體" panose="020B0604030504040204" pitchFamily="34" charset="-120"/>
              </a:rPr>
              <a:t>月至</a:t>
            </a:r>
            <a:r>
              <a:rPr lang="en-US" altLang="zh-TW" dirty="0">
                <a:solidFill>
                  <a:prstClr val="white"/>
                </a:solidFill>
                <a:latin typeface="微軟正黑體" panose="020B0604030504040204" pitchFamily="34" charset="-120"/>
                <a:ea typeface="微軟正黑體" panose="020B0604030504040204" pitchFamily="34" charset="-120"/>
              </a:rPr>
              <a:t>7</a:t>
            </a:r>
            <a:r>
              <a:rPr lang="zh-TW" altLang="en-US" dirty="0">
                <a:solidFill>
                  <a:prstClr val="white"/>
                </a:solidFill>
                <a:latin typeface="微軟正黑體" panose="020B0604030504040204" pitchFamily="34" charset="-120"/>
                <a:ea typeface="微軟正黑體" panose="020B0604030504040204" pitchFamily="34" charset="-120"/>
              </a:rPr>
              <a:t>月比較</a:t>
            </a:r>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1588" y="-9485"/>
            <a:ext cx="6246813"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85875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4445"/>
          <a:stretch/>
        </p:blipFill>
        <p:spPr>
          <a:xfrm>
            <a:off x="762000" y="457200"/>
            <a:ext cx="10325528" cy="5867400"/>
          </a:xfrm>
          <a:prstGeom prst="rect">
            <a:avLst/>
          </a:prstGeom>
        </p:spPr>
      </p:pic>
      <p:sp>
        <p:nvSpPr>
          <p:cNvPr id="13" name="Rectangle 12"/>
          <p:cNvSpPr/>
          <p:nvPr/>
        </p:nvSpPr>
        <p:spPr>
          <a:xfrm>
            <a:off x="-45212" y="-381000"/>
            <a:ext cx="12228141" cy="816446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12" name="TextBox 11"/>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4/F </a:t>
            </a:r>
            <a:r>
              <a:rPr lang="zh-TW" altLang="en-US" b="1" dirty="0">
                <a:solidFill>
                  <a:prstClr val="white"/>
                </a:solidFill>
                <a:latin typeface="微軟正黑體" panose="020B0604030504040204" pitchFamily="34" charset="-120"/>
                <a:ea typeface="微軟正黑體" panose="020B0604030504040204" pitchFamily="34" charset="-120"/>
              </a:rPr>
              <a:t>保險服務</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93616" y="4058695"/>
            <a:ext cx="2590800" cy="762000"/>
          </a:xfrm>
          <a:prstGeom prst="rect">
            <a:avLst/>
          </a:prstGeom>
        </p:spPr>
      </p:pic>
      <p:grpSp>
        <p:nvGrpSpPr>
          <p:cNvPr id="18" name="Group 17"/>
          <p:cNvGrpSpPr/>
          <p:nvPr/>
        </p:nvGrpSpPr>
        <p:grpSpPr>
          <a:xfrm>
            <a:off x="2861144" y="3509515"/>
            <a:ext cx="1332472" cy="1311180"/>
            <a:chOff x="2838918" y="3631183"/>
            <a:chExt cx="1332472" cy="1311180"/>
          </a:xfrm>
        </p:grpSpPr>
        <p:sp>
          <p:nvSpPr>
            <p:cNvPr id="17" name="Rectangle 16"/>
            <p:cNvSpPr/>
            <p:nvPr/>
          </p:nvSpPr>
          <p:spPr>
            <a:xfrm>
              <a:off x="2838918" y="3631183"/>
              <a:ext cx="1332472" cy="1311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3" descr="M:\Agreement\_Affiliate Network Logo\AXA TRAVEL INSURAN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0080" y="3711136"/>
              <a:ext cx="1150147" cy="1151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55173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4445"/>
          <a:stretch/>
        </p:blipFill>
        <p:spPr>
          <a:xfrm>
            <a:off x="762000" y="457200"/>
            <a:ext cx="10325528" cy="58674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12" name="TextBox 11"/>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4/F </a:t>
            </a:r>
            <a:r>
              <a:rPr lang="zh-TW" altLang="en-US" b="1" dirty="0">
                <a:solidFill>
                  <a:prstClr val="white"/>
                </a:solidFill>
                <a:latin typeface="微軟正黑體" panose="020B0604030504040204" pitchFamily="34" charset="-120"/>
                <a:ea typeface="微軟正黑體" panose="020B0604030504040204" pitchFamily="34" charset="-120"/>
              </a:rPr>
              <a:t>保險服務</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2" name="TextBox 1"/>
          <p:cNvSpPr txBox="1"/>
          <p:nvPr/>
        </p:nvSpPr>
        <p:spPr>
          <a:xfrm>
            <a:off x="2240539" y="5334001"/>
            <a:ext cx="7924800" cy="830997"/>
          </a:xfrm>
          <a:prstGeom prst="rect">
            <a:avLst/>
          </a:prstGeom>
          <a:noFill/>
        </p:spPr>
        <p:txBody>
          <a:bodyPr wrap="square" rtlCol="0">
            <a:spAutoFit/>
          </a:bodyPr>
          <a:lstStyle/>
          <a:p>
            <a:r>
              <a:rPr lang="zh-TW" altLang="en-US" sz="4800" b="1" i="1" dirty="0">
                <a:solidFill>
                  <a:prstClr val="white"/>
                </a:solidFill>
                <a:latin typeface="微軟正黑體" panose="020B0604030504040204" pitchFamily="34" charset="-120"/>
                <a:ea typeface="微軟正黑體" panose="020B0604030504040204" pitchFamily="34" charset="-120"/>
              </a:rPr>
              <a:t>你想</a:t>
            </a:r>
            <a:r>
              <a:rPr lang="zh-TW" altLang="en-US" sz="4800" b="1" i="1" dirty="0">
                <a:solidFill>
                  <a:prstClr val="white"/>
                </a:solidFill>
                <a:latin typeface="微軟正黑體" panose="020B0604030504040204" pitchFamily="34" charset="-120"/>
                <a:ea typeface="微軟正黑體" panose="020B0604030504040204" pitchFamily="34" charset="-120"/>
              </a:rPr>
              <a:t>要</a:t>
            </a:r>
            <a:r>
              <a:rPr lang="zh-TW" altLang="en-US" sz="4800" b="1" i="1" dirty="0">
                <a:solidFill>
                  <a:prstClr val="white"/>
                </a:solidFill>
                <a:latin typeface="微軟正黑體" panose="020B0604030504040204" pitchFamily="34" charset="-120"/>
                <a:ea typeface="微軟正黑體" panose="020B0604030504040204" pitchFamily="34" charset="-120"/>
              </a:rPr>
              <a:t>所有以上保險種類嗎</a:t>
            </a:r>
            <a:r>
              <a:rPr lang="en-US" altLang="zh-TW" sz="4800" b="1" i="1" dirty="0">
                <a:solidFill>
                  <a:prstClr val="white"/>
                </a:solidFill>
                <a:latin typeface="微軟正黑體" panose="020B0604030504040204" pitchFamily="34" charset="-120"/>
                <a:ea typeface="微軟正黑體" panose="020B0604030504040204" pitchFamily="34" charset="-120"/>
              </a:rPr>
              <a:t>?</a:t>
            </a:r>
            <a:endParaRPr lang="en-US" sz="4800" b="1" i="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96041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887"/>
            <a:ext cx="10339388" cy="6888617"/>
          </a:xfrm>
          <a:prstGeom prst="rect">
            <a:avLst/>
          </a:prstGeom>
        </p:spPr>
      </p:pic>
      <p:sp>
        <p:nvSpPr>
          <p:cNvPr id="6" name="Rectangle 5"/>
          <p:cNvSpPr/>
          <p:nvPr/>
        </p:nvSpPr>
        <p:spPr>
          <a:xfrm>
            <a:off x="1588" y="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8" name="Group 7"/>
          <p:cNvGrpSpPr/>
          <p:nvPr/>
        </p:nvGrpSpPr>
        <p:grpSpPr>
          <a:xfrm>
            <a:off x="685800" y="536315"/>
            <a:ext cx="2971800" cy="943429"/>
            <a:chOff x="2284412" y="-1513341"/>
            <a:chExt cx="4800600" cy="1524000"/>
          </a:xfrm>
        </p:grpSpPr>
        <p:sp>
          <p:nvSpPr>
            <p:cNvPr id="7" name="Rectangle 6"/>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sp>
        <p:nvSpPr>
          <p:cNvPr id="10" name="Rectangle 9"/>
          <p:cNvSpPr/>
          <p:nvPr/>
        </p:nvSpPr>
        <p:spPr>
          <a:xfrm>
            <a:off x="1589" y="2133601"/>
            <a:ext cx="7645399" cy="273265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418511" y="2406753"/>
            <a:ext cx="7089101" cy="2554545"/>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富衛人壽保險業務遍佈香港、澳門、泰國及菲律賓。富衛香港亦提供一般保險、僱員福利及財務策劃服務。富衛品牌亦已進駐印尼</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富</a:t>
            </a:r>
            <a:r>
              <a:rPr lang="zh-TW" altLang="en-US" sz="2000" dirty="0">
                <a:solidFill>
                  <a:prstClr val="white"/>
                </a:solidFill>
                <a:latin typeface="微軟正黑體" panose="020B0604030504040204" pitchFamily="34" charset="-120"/>
                <a:ea typeface="微軟正黑體" panose="020B0604030504040204" pitchFamily="34" charset="-120"/>
              </a:rPr>
              <a:t>衛的重點策略是透過科技以提升客戶體驗，並推出創新產品及投放資源培養人才，致力成為泛亞洲區領先的人壽保險公司，創造保險新體驗。</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p:txBody>
      </p:sp>
      <p:grpSp>
        <p:nvGrpSpPr>
          <p:cNvPr id="12" name="Group 11"/>
          <p:cNvGrpSpPr/>
          <p:nvPr/>
        </p:nvGrpSpPr>
        <p:grpSpPr>
          <a:xfrm>
            <a:off x="9982201" y="177380"/>
            <a:ext cx="2283489" cy="532612"/>
            <a:chOff x="10313324" y="457200"/>
            <a:chExt cx="2283489" cy="532612"/>
          </a:xfrm>
        </p:grpSpPr>
        <p:sp>
          <p:nvSpPr>
            <p:cNvPr id="13" name="Snip Single Corner Rectangle 12"/>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5648" y="-236634"/>
            <a:ext cx="1545896" cy="1545896"/>
          </a:xfrm>
          <a:prstGeom prst="rect">
            <a:avLst/>
          </a:prstGeom>
        </p:spPr>
      </p:pic>
    </p:spTree>
    <p:extLst>
      <p:ext uri="{BB962C8B-B14F-4D97-AF65-F5344CB8AC3E}">
        <p14:creationId xmlns:p14="http://schemas.microsoft.com/office/powerpoint/2010/main" val="1595287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526"/>
          <a:stretch/>
        </p:blipFill>
        <p:spPr>
          <a:xfrm>
            <a:off x="0" y="0"/>
            <a:ext cx="12192000" cy="6858000"/>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7162800" y="1447800"/>
            <a:ext cx="4495800" cy="523220"/>
          </a:xfrm>
          <a:prstGeom prst="rect">
            <a:avLst/>
          </a:prstGeom>
          <a:noFill/>
        </p:spPr>
        <p:txBody>
          <a:bodyPr wrap="square" rtlCol="0">
            <a:spAutoFit/>
          </a:bodyPr>
          <a:lstStyle/>
          <a:p>
            <a:pPr algn="r">
              <a:defRPr/>
            </a:pPr>
            <a:r>
              <a:rPr lang="en-US" altLang="zh-TW" sz="2800" b="1" dirty="0">
                <a:solidFill>
                  <a:prstClr val="white"/>
                </a:solidFill>
                <a:latin typeface="微軟正黑體" panose="020B0604030504040204" pitchFamily="34" charset="-120"/>
                <a:ea typeface="微軟正黑體" panose="020B0604030504040204" pitchFamily="34" charset="-120"/>
              </a:rPr>
              <a:t>FWD</a:t>
            </a:r>
            <a:r>
              <a:rPr lang="zh-TW" altLang="en-US" sz="2800" b="1" dirty="0">
                <a:solidFill>
                  <a:prstClr val="white"/>
                </a:solidFill>
                <a:latin typeface="微軟正黑體" panose="020B0604030504040204" pitchFamily="34" charset="-120"/>
                <a:ea typeface="微軟正黑體" panose="020B0604030504040204" pitchFamily="34" charset="-120"/>
              </a:rPr>
              <a:t>富衛樂飛翔計劃</a:t>
            </a:r>
          </a:p>
        </p:txBody>
      </p:sp>
      <p:sp>
        <p:nvSpPr>
          <p:cNvPr id="10" name="TextBox 9"/>
          <p:cNvSpPr txBox="1"/>
          <p:nvPr/>
        </p:nvSpPr>
        <p:spPr>
          <a:xfrm>
            <a:off x="7162800" y="3276600"/>
            <a:ext cx="4495800" cy="523220"/>
          </a:xfrm>
          <a:prstGeom prst="rect">
            <a:avLst/>
          </a:prstGeom>
          <a:noFill/>
        </p:spPr>
        <p:txBody>
          <a:bodyPr wrap="square" rtlCol="0">
            <a:spAutoFit/>
          </a:bodyPr>
          <a:lstStyle/>
          <a:p>
            <a:pPr algn="r">
              <a:defRPr/>
            </a:pPr>
            <a:r>
              <a:rPr lang="en-US" altLang="zh-TW" sz="2800" b="1" dirty="0">
                <a:solidFill>
                  <a:prstClr val="white"/>
                </a:solidFill>
                <a:latin typeface="微軟正黑體" panose="020B0604030504040204" pitchFamily="34" charset="-120"/>
                <a:ea typeface="微軟正黑體" panose="020B0604030504040204" pitchFamily="34" charset="-120"/>
              </a:rPr>
              <a:t>FWD</a:t>
            </a:r>
            <a:r>
              <a:rPr lang="zh-TW" altLang="en-US" sz="2800" b="1" dirty="0">
                <a:solidFill>
                  <a:prstClr val="white"/>
                </a:solidFill>
                <a:latin typeface="微軟正黑體" panose="020B0604030504040204" pitchFamily="34" charset="-120"/>
                <a:ea typeface="微軟正黑體" panose="020B0604030504040204" pitchFamily="34" charset="-120"/>
              </a:rPr>
              <a:t>富衛旅遊保險購買 </a:t>
            </a:r>
          </a:p>
        </p:txBody>
      </p:sp>
      <p:sp>
        <p:nvSpPr>
          <p:cNvPr id="11" name="TextBox 10"/>
          <p:cNvSpPr txBox="1"/>
          <p:nvPr/>
        </p:nvSpPr>
        <p:spPr>
          <a:xfrm>
            <a:off x="5410200" y="1917700"/>
            <a:ext cx="6172200" cy="338554"/>
          </a:xfrm>
          <a:prstGeom prst="rect">
            <a:avLst/>
          </a:prstGeom>
          <a:noFill/>
        </p:spPr>
        <p:txBody>
          <a:bodyPr wrap="square" rtlCol="0">
            <a:spAutoFit/>
          </a:bodyPr>
          <a:lstStyle/>
          <a:p>
            <a:pPr algn="r">
              <a:defRPr/>
            </a:pPr>
            <a:r>
              <a:rPr lang="zh-TW" altLang="en-US" sz="1600" dirty="0">
                <a:solidFill>
                  <a:prstClr val="white"/>
                </a:solidFill>
                <a:latin typeface="微軟正黑體" panose="020B0604030504040204" pitchFamily="34" charset="-120"/>
                <a:ea typeface="微軟正黑體" panose="020B0604030504040204" pitchFamily="34" charset="-120"/>
              </a:rPr>
              <a:t>若您所搭乘的航班被取消或延誤達三小時或以</a:t>
            </a:r>
            <a:r>
              <a:rPr lang="zh-TW" altLang="en-US" sz="1600" dirty="0">
                <a:solidFill>
                  <a:prstClr val="white"/>
                </a:solidFill>
                <a:latin typeface="微軟正黑體" panose="020B0604030504040204" pitchFamily="34" charset="-120"/>
                <a:ea typeface="微軟正黑體" panose="020B0604030504040204" pitchFamily="34" charset="-120"/>
              </a:rPr>
              <a:t>上</a:t>
            </a:r>
            <a:endParaRPr lang="en-US" sz="1600" dirty="0">
              <a:solidFill>
                <a:prstClr val="white"/>
              </a:solidFill>
              <a:latin typeface="微軟正黑體" panose="020B0604030504040204" pitchFamily="34" charset="-120"/>
              <a:ea typeface="微軟正黑體" panose="020B0604030504040204" pitchFamily="34" charset="-120"/>
            </a:endParaRPr>
          </a:p>
        </p:txBody>
      </p:sp>
      <p:sp>
        <p:nvSpPr>
          <p:cNvPr id="12" name="TextBox 11"/>
          <p:cNvSpPr txBox="1"/>
          <p:nvPr/>
        </p:nvSpPr>
        <p:spPr>
          <a:xfrm>
            <a:off x="4191000" y="3746501"/>
            <a:ext cx="7391400" cy="584775"/>
          </a:xfrm>
          <a:prstGeom prst="rect">
            <a:avLst/>
          </a:prstGeom>
          <a:noFill/>
        </p:spPr>
        <p:txBody>
          <a:bodyPr wrap="square" rtlCol="0">
            <a:spAutoFit/>
          </a:bodyPr>
          <a:lstStyle/>
          <a:p>
            <a:pPr algn="r">
              <a:defRPr/>
            </a:pPr>
            <a:r>
              <a:rPr lang="zh-TW" altLang="en-US" sz="1600" dirty="0">
                <a:solidFill>
                  <a:prstClr val="white"/>
                </a:solidFill>
                <a:latin typeface="微軟正黑體" panose="020B0604030504040204" pitchFamily="34" charset="-120"/>
                <a:ea typeface="微軟正黑體" panose="020B0604030504040204" pitchFamily="34" charset="-120"/>
              </a:rPr>
              <a:t>放膽玩，盡情跳！富衛旅遊保險承保您的活</a:t>
            </a:r>
            <a:r>
              <a:rPr lang="zh-TW" altLang="en-US" sz="1600" dirty="0">
                <a:solidFill>
                  <a:prstClr val="white"/>
                </a:solidFill>
                <a:latin typeface="微軟正黑體" panose="020B0604030504040204" pitchFamily="34" charset="-120"/>
                <a:ea typeface="微軟正黑體" panose="020B0604030504040204" pitchFamily="34" charset="-120"/>
              </a:rPr>
              <a:t>動</a:t>
            </a:r>
            <a:endParaRPr lang="en-US" altLang="zh-TW" sz="16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1600" dirty="0">
                <a:solidFill>
                  <a:prstClr val="white"/>
                </a:solidFill>
                <a:latin typeface="微軟正黑體" panose="020B0604030504040204" pitchFamily="34" charset="-120"/>
                <a:ea typeface="微軟正黑體" panose="020B0604030504040204" pitchFamily="34" charset="-120"/>
              </a:rPr>
              <a:t>由</a:t>
            </a:r>
            <a:r>
              <a:rPr lang="zh-TW" altLang="en-US" sz="1600" dirty="0">
                <a:solidFill>
                  <a:prstClr val="white"/>
                </a:solidFill>
                <a:latin typeface="微軟正黑體" panose="020B0604030504040204" pitchFamily="34" charset="-120"/>
                <a:ea typeface="微軟正黑體" panose="020B0604030504040204" pitchFamily="34" charset="-120"/>
              </a:rPr>
              <a:t>夏日海灘散步到笨豬跳、水肺潛水、冬季運動等，點玩都一樣放</a:t>
            </a:r>
            <a:r>
              <a:rPr lang="zh-TW" altLang="en-US" sz="1600" dirty="0">
                <a:solidFill>
                  <a:prstClr val="white"/>
                </a:solidFill>
                <a:latin typeface="微軟正黑體" panose="020B0604030504040204" pitchFamily="34" charset="-120"/>
                <a:ea typeface="微軟正黑體" panose="020B0604030504040204" pitchFamily="34" charset="-120"/>
              </a:rPr>
              <a:t>心</a:t>
            </a:r>
            <a:endParaRPr lang="en-US" sz="1600" dirty="0">
              <a:solidFill>
                <a:prstClr val="white"/>
              </a:solidFill>
              <a:latin typeface="微軟正黑體" panose="020B0604030504040204" pitchFamily="34" charset="-120"/>
              <a:ea typeface="微軟正黑體" panose="020B0604030504040204" pitchFamily="34" charset="-120"/>
            </a:endParaRPr>
          </a:p>
        </p:txBody>
      </p:sp>
      <p:sp>
        <p:nvSpPr>
          <p:cNvPr id="13" name="TextBox 12"/>
          <p:cNvSpPr txBox="1"/>
          <p:nvPr/>
        </p:nvSpPr>
        <p:spPr>
          <a:xfrm>
            <a:off x="7162800" y="5100367"/>
            <a:ext cx="4495800" cy="523220"/>
          </a:xfrm>
          <a:prstGeom prst="rect">
            <a:avLst/>
          </a:prstGeom>
          <a:noFill/>
        </p:spPr>
        <p:txBody>
          <a:bodyPr wrap="square" rtlCol="0">
            <a:spAutoFit/>
          </a:bodyPr>
          <a:lstStyle/>
          <a:p>
            <a:pPr algn="r">
              <a:defRPr/>
            </a:pPr>
            <a:r>
              <a:rPr lang="en-US" altLang="zh-TW" sz="2800" b="1" dirty="0">
                <a:solidFill>
                  <a:prstClr val="white"/>
                </a:solidFill>
                <a:latin typeface="微軟正黑體" panose="020B0604030504040204" pitchFamily="34" charset="-120"/>
                <a:ea typeface="微軟正黑體" panose="020B0604030504040204" pitchFamily="34" charset="-120"/>
              </a:rPr>
              <a:t>FWD</a:t>
            </a:r>
            <a:r>
              <a:rPr lang="zh-TW" altLang="en-US" sz="2800" b="1" dirty="0">
                <a:solidFill>
                  <a:prstClr val="white"/>
                </a:solidFill>
                <a:latin typeface="微軟正黑體" panose="020B0604030504040204" pitchFamily="34" charset="-120"/>
                <a:ea typeface="微軟正黑體" panose="020B0604030504040204" pitchFamily="34" charset="-120"/>
              </a:rPr>
              <a:t>富衛航空保險申請</a:t>
            </a:r>
          </a:p>
        </p:txBody>
      </p:sp>
      <p:sp>
        <p:nvSpPr>
          <p:cNvPr id="14" name="TextBox 13"/>
          <p:cNvSpPr txBox="1"/>
          <p:nvPr/>
        </p:nvSpPr>
        <p:spPr>
          <a:xfrm>
            <a:off x="4191000" y="5567528"/>
            <a:ext cx="7391400" cy="338554"/>
          </a:xfrm>
          <a:prstGeom prst="rect">
            <a:avLst/>
          </a:prstGeom>
          <a:noFill/>
        </p:spPr>
        <p:txBody>
          <a:bodyPr wrap="square" rtlCol="0">
            <a:spAutoFit/>
          </a:bodyPr>
          <a:lstStyle/>
          <a:p>
            <a:pPr algn="r">
              <a:defRPr/>
            </a:pPr>
            <a:r>
              <a:rPr lang="zh-TW" altLang="en-US" sz="1600" dirty="0">
                <a:solidFill>
                  <a:prstClr val="white"/>
                </a:solidFill>
                <a:latin typeface="微軟正黑體" panose="020B0604030504040204" pitchFamily="34" charset="-120"/>
                <a:ea typeface="微軟正黑體" panose="020B0604030504040204" pitchFamily="34" charset="-120"/>
              </a:rPr>
              <a:t>假如在航程中不幸意外身亡，我們將為您的摯親免費提</a:t>
            </a:r>
            <a:r>
              <a:rPr lang="zh-TW" altLang="en-US" sz="1600" dirty="0">
                <a:solidFill>
                  <a:prstClr val="white"/>
                </a:solidFill>
                <a:latin typeface="微軟正黑體" panose="020B0604030504040204" pitchFamily="34" charset="-120"/>
                <a:ea typeface="微軟正黑體" panose="020B0604030504040204" pitchFamily="34" charset="-120"/>
              </a:rPr>
              <a:t>供體</a:t>
            </a:r>
            <a:r>
              <a:rPr lang="zh-TW" altLang="en-US" sz="1600" dirty="0">
                <a:solidFill>
                  <a:prstClr val="white"/>
                </a:solidFill>
                <a:latin typeface="微軟正黑體" panose="020B0604030504040204" pitchFamily="34" charset="-120"/>
                <a:ea typeface="微軟正黑體" panose="020B0604030504040204" pitchFamily="34" charset="-120"/>
              </a:rPr>
              <a:t>恤</a:t>
            </a:r>
            <a:r>
              <a:rPr lang="zh-TW" altLang="en-US" sz="1600" dirty="0">
                <a:solidFill>
                  <a:prstClr val="white"/>
                </a:solidFill>
                <a:latin typeface="微軟正黑體" panose="020B0604030504040204" pitchFamily="34" charset="-120"/>
                <a:ea typeface="微軟正黑體" panose="020B0604030504040204" pitchFamily="34" charset="-120"/>
              </a:rPr>
              <a:t>金</a:t>
            </a:r>
            <a:endParaRPr lang="en-US" sz="1600" dirty="0">
              <a:solidFill>
                <a:prstClr val="white"/>
              </a:solidFill>
              <a:latin typeface="微軟正黑體" panose="020B0604030504040204" pitchFamily="34" charset="-120"/>
              <a:ea typeface="微軟正黑體" panose="020B0604030504040204" pitchFamily="34" charset="-120"/>
            </a:endParaRPr>
          </a:p>
        </p:txBody>
      </p:sp>
      <p:grpSp>
        <p:nvGrpSpPr>
          <p:cNvPr id="15" name="Group 14"/>
          <p:cNvGrpSpPr/>
          <p:nvPr/>
        </p:nvGrpSpPr>
        <p:grpSpPr>
          <a:xfrm>
            <a:off x="685800" y="536315"/>
            <a:ext cx="2971800" cy="943429"/>
            <a:chOff x="2284412" y="-1513341"/>
            <a:chExt cx="4800600" cy="1524000"/>
          </a:xfrm>
        </p:grpSpPr>
        <p:sp>
          <p:nvSpPr>
            <p:cNvPr id="16" name="Rectangle 15"/>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6950116" y="2133600"/>
            <a:ext cx="4632285" cy="830766"/>
          </a:xfrm>
          <a:prstGeom prst="rect">
            <a:avLst/>
          </a:prstGeom>
          <a:noFill/>
        </p:spPr>
        <p:txBody>
          <a:bodyPr wrap="square" lIns="89744" tIns="45606" rIns="89744" bIns="45606" rtlCol="0">
            <a:spAutoFit/>
          </a:bodyPr>
          <a:lstStyle/>
          <a:p>
            <a:pPr algn="r" defTabSz="897762">
              <a:defRPr/>
            </a:pPr>
            <a:r>
              <a:rPr lang="en-US" altLang="zh-TW" sz="4800" dirty="0">
                <a:solidFill>
                  <a:srgbClr val="FFFFFF"/>
                </a:solidFill>
                <a:latin typeface="Raleway" panose="020B0503030101060003" pitchFamily="34" charset="0"/>
                <a:ea typeface="新細明體" panose="02020500000000000000" pitchFamily="18" charset="-120"/>
              </a:rPr>
              <a:t>2</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23" name="TextBox 22"/>
          <p:cNvSpPr txBox="1"/>
          <p:nvPr/>
        </p:nvSpPr>
        <p:spPr>
          <a:xfrm>
            <a:off x="6988216" y="4124376"/>
            <a:ext cx="4632285" cy="830766"/>
          </a:xfrm>
          <a:prstGeom prst="rect">
            <a:avLst/>
          </a:prstGeom>
          <a:noFill/>
        </p:spPr>
        <p:txBody>
          <a:bodyPr wrap="square" lIns="89744" tIns="45606" rIns="89744" bIns="45606" rtlCol="0">
            <a:spAutoFit/>
          </a:bodyPr>
          <a:lstStyle/>
          <a:p>
            <a:pPr algn="r" defTabSz="897762">
              <a:defRPr/>
            </a:pPr>
            <a:r>
              <a:rPr lang="en-US" altLang="zh-TW" sz="4800" dirty="0">
                <a:solidFill>
                  <a:srgbClr val="FFFFFF"/>
                </a:solidFill>
                <a:latin typeface="Raleway" panose="020B0503030101060003" pitchFamily="34" charset="0"/>
                <a:ea typeface="新細明體" panose="02020500000000000000" pitchFamily="18" charset="-120"/>
              </a:rPr>
              <a:t>10</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25" name="TextBox 24"/>
          <p:cNvSpPr txBox="1"/>
          <p:nvPr/>
        </p:nvSpPr>
        <p:spPr>
          <a:xfrm>
            <a:off x="6935828" y="5743120"/>
            <a:ext cx="4632285" cy="830766"/>
          </a:xfrm>
          <a:prstGeom prst="rect">
            <a:avLst/>
          </a:prstGeom>
          <a:noFill/>
        </p:spPr>
        <p:txBody>
          <a:bodyPr wrap="square" lIns="89744" tIns="45606" rIns="89744" bIns="45606" rtlCol="0">
            <a:spAutoFit/>
          </a:bodyPr>
          <a:lstStyle/>
          <a:p>
            <a:pPr algn="r" defTabSz="897762">
              <a:defRPr/>
            </a:pPr>
            <a:r>
              <a:rPr lang="en-US" altLang="zh-TW" sz="4800" dirty="0">
                <a:solidFill>
                  <a:srgbClr val="FFFFFF"/>
                </a:solidFill>
                <a:latin typeface="Raleway" panose="020B0503030101060003" pitchFamily="34" charset="0"/>
                <a:ea typeface="新細明體" panose="02020500000000000000" pitchFamily="18" charset="-120"/>
              </a:rPr>
              <a:t>1</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2" name="TextBox 1"/>
          <p:cNvSpPr txBox="1"/>
          <p:nvPr/>
        </p:nvSpPr>
        <p:spPr>
          <a:xfrm>
            <a:off x="152400" y="5943601"/>
            <a:ext cx="5998716" cy="830997"/>
          </a:xfrm>
          <a:prstGeom prst="rect">
            <a:avLst/>
          </a:prstGeom>
          <a:noFill/>
        </p:spPr>
        <p:txBody>
          <a:bodyPr wrap="square" rtlCol="0">
            <a:spAutoFit/>
          </a:bodyPr>
          <a:lstStyle/>
          <a:p>
            <a:pPr>
              <a:defRPr/>
            </a:pPr>
            <a:r>
              <a:rPr lang="zh-TW" altLang="en-US" sz="1200" dirty="0">
                <a:solidFill>
                  <a:prstClr val="white"/>
                </a:solidFill>
                <a:latin typeface="微軟正黑體" panose="020B0604030504040204" pitchFamily="34" charset="-120"/>
                <a:ea typeface="微軟正黑體" panose="020B0604030504040204" pitchFamily="34" charset="-120"/>
              </a:rPr>
              <a:t>*成功購買保險計劃可獲得固定</a:t>
            </a:r>
            <a:r>
              <a:rPr lang="en-US" altLang="zh-TW" sz="1200" dirty="0">
                <a:solidFill>
                  <a:prstClr val="white"/>
                </a:solidFill>
                <a:latin typeface="微軟正黑體" panose="020B0604030504040204" pitchFamily="34" charset="-120"/>
                <a:ea typeface="微軟正黑體" panose="020B0604030504040204" pitchFamily="34" charset="-120"/>
              </a:rPr>
              <a:t>IBV</a:t>
            </a:r>
          </a:p>
          <a:p>
            <a:pPr>
              <a:defRPr/>
            </a:pPr>
            <a:r>
              <a:rPr lang="zh-TW" altLang="en-US" sz="1200" dirty="0">
                <a:solidFill>
                  <a:prstClr val="white"/>
                </a:solidFill>
                <a:latin typeface="微軟正黑體" panose="020B0604030504040204" pitchFamily="34" charset="-120"/>
                <a:ea typeface="微軟正黑體" panose="020B0604030504040204" pitchFamily="34" charset="-120"/>
              </a:rPr>
              <a:t>*資</a:t>
            </a:r>
            <a:r>
              <a:rPr lang="zh-TW" altLang="en-US" sz="1200" dirty="0">
                <a:solidFill>
                  <a:prstClr val="white"/>
                </a:solidFill>
                <a:latin typeface="微軟正黑體" panose="020B0604030504040204" pitchFamily="34" charset="-120"/>
                <a:ea typeface="微軟正黑體" panose="020B0604030504040204" pitchFamily="34" charset="-120"/>
              </a:rPr>
              <a:t>料由富衛保險有限公司</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「富衛」</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提</a:t>
            </a:r>
            <a:r>
              <a:rPr lang="zh-TW" altLang="en-US" sz="1200" dirty="0">
                <a:solidFill>
                  <a:prstClr val="white"/>
                </a:solidFill>
                <a:latin typeface="微軟正黑體" panose="020B0604030504040204" pitchFamily="34" charset="-120"/>
                <a:ea typeface="微軟正黑體" panose="020B0604030504040204" pitchFamily="34" charset="-120"/>
              </a:rPr>
              <a:t>供</a:t>
            </a:r>
            <a:endParaRPr lang="en-US" altLang="zh-TW" sz="1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1200" dirty="0">
                <a:solidFill>
                  <a:prstClr val="white"/>
                </a:solidFill>
                <a:latin typeface="微軟正黑體" panose="020B0604030504040204" pitchFamily="34" charset="-120"/>
                <a:ea typeface="微軟正黑體" panose="020B0604030504040204" pitchFamily="34" charset="-120"/>
              </a:rPr>
              <a:t>*</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富衛樂飛翔計</a:t>
            </a:r>
            <a:r>
              <a:rPr lang="zh-TW" altLang="en-US" sz="1200" dirty="0">
                <a:solidFill>
                  <a:prstClr val="white"/>
                </a:solidFill>
                <a:latin typeface="微軟正黑體" panose="020B0604030504040204" pitchFamily="34" charset="-120"/>
                <a:ea typeface="微軟正黑體" panose="020B0604030504040204" pitchFamily="34" charset="-120"/>
              </a:rPr>
              <a:t>劃，</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富衛旅遊保險購</a:t>
            </a:r>
            <a:r>
              <a:rPr lang="zh-TW" altLang="en-US" sz="1200" dirty="0">
                <a:solidFill>
                  <a:prstClr val="white"/>
                </a:solidFill>
                <a:latin typeface="微軟正黑體" panose="020B0604030504040204" pitchFamily="34" charset="-120"/>
                <a:ea typeface="微軟正黑體" panose="020B0604030504040204" pitchFamily="34" charset="-120"/>
              </a:rPr>
              <a:t>買及</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富衛航空保險申</a:t>
            </a:r>
            <a:r>
              <a:rPr lang="zh-TW" altLang="en-US" sz="1200" dirty="0">
                <a:solidFill>
                  <a:prstClr val="white"/>
                </a:solidFill>
                <a:latin typeface="微軟正黑體" panose="020B0604030504040204" pitchFamily="34" charset="-120"/>
                <a:ea typeface="微軟正黑體" panose="020B0604030504040204" pitchFamily="34" charset="-120"/>
              </a:rPr>
              <a:t>請由</a:t>
            </a:r>
            <a:r>
              <a:rPr lang="zh-TW" altLang="en-US" sz="1200" dirty="0">
                <a:solidFill>
                  <a:prstClr val="white"/>
                </a:solidFill>
                <a:latin typeface="微軟正黑體" panose="020B0604030504040204" pitchFamily="34" charset="-120"/>
                <a:ea typeface="微軟正黑體" panose="020B0604030504040204" pitchFamily="34" charset="-120"/>
              </a:rPr>
              <a:t>富衛承</a:t>
            </a:r>
            <a:r>
              <a:rPr lang="zh-TW" altLang="en-US" sz="1200" dirty="0">
                <a:solidFill>
                  <a:prstClr val="white"/>
                </a:solidFill>
                <a:latin typeface="微軟正黑體" panose="020B0604030504040204" pitchFamily="34" charset="-120"/>
                <a:ea typeface="微軟正黑體" panose="020B0604030504040204" pitchFamily="34" charset="-120"/>
              </a:rPr>
              <a:t>保</a:t>
            </a:r>
            <a:endParaRPr lang="zh-TW" altLang="en-US" sz="1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1200" dirty="0">
                <a:solidFill>
                  <a:prstClr val="white"/>
                </a:solidFill>
                <a:latin typeface="微軟正黑體" panose="020B0604030504040204" pitchFamily="34" charset="-120"/>
                <a:ea typeface="微軟正黑體" panose="020B0604030504040204" pitchFamily="34" charset="-120"/>
              </a:rPr>
              <a:t>*產</a:t>
            </a:r>
            <a:r>
              <a:rPr lang="zh-TW" altLang="en-US" sz="1200" dirty="0">
                <a:solidFill>
                  <a:prstClr val="white"/>
                </a:solidFill>
                <a:latin typeface="微軟正黑體" panose="020B0604030504040204" pitchFamily="34" charset="-120"/>
                <a:ea typeface="微軟正黑體" panose="020B0604030504040204" pitchFamily="34" charset="-120"/>
              </a:rPr>
              <a:t>品詳情請參閱產品網頁及保單條</a:t>
            </a:r>
            <a:r>
              <a:rPr lang="zh-TW" altLang="en-US" sz="1200" dirty="0">
                <a:solidFill>
                  <a:prstClr val="white"/>
                </a:solidFill>
                <a:latin typeface="微軟正黑體" panose="020B0604030504040204" pitchFamily="34" charset="-120"/>
                <a:ea typeface="微軟正黑體" panose="020B0604030504040204" pitchFamily="34" charset="-120"/>
              </a:rPr>
              <a:t>款</a:t>
            </a:r>
            <a:endParaRPr lang="zh-TW" altLang="en-US" sz="12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71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0"/>
            <a:ext cx="12188825" cy="6858000"/>
          </a:xfrm>
          <a:prstGeom prst="rect">
            <a:avLst/>
          </a:prstGeom>
        </p:spPr>
      </p:pic>
      <p:sp>
        <p:nvSpPr>
          <p:cNvPr id="5" name="Rectangle 4"/>
          <p:cNvSpPr/>
          <p:nvPr/>
        </p:nvSpPr>
        <p:spPr>
          <a:xfrm>
            <a:off x="-25400" y="-304800"/>
            <a:ext cx="12228141" cy="816446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722312" y="2351783"/>
            <a:ext cx="4495800" cy="584775"/>
          </a:xfrm>
          <a:prstGeom prst="rect">
            <a:avLst/>
          </a:prstGeom>
          <a:noFill/>
        </p:spPr>
        <p:txBody>
          <a:bodyPr wrap="square" rtlCol="0">
            <a:spAutoFit/>
          </a:bodyPr>
          <a:lstStyle/>
          <a:p>
            <a:pPr>
              <a:defRPr/>
            </a:pPr>
            <a:r>
              <a:rPr lang="en-US" altLang="zh-TW" sz="3200" b="1" dirty="0">
                <a:solidFill>
                  <a:prstClr val="white"/>
                </a:solidFill>
                <a:latin typeface="微軟正黑體" panose="020B0604030504040204" pitchFamily="34" charset="-120"/>
                <a:ea typeface="微軟正黑體" panose="020B0604030504040204" pitchFamily="34" charset="-120"/>
              </a:rPr>
              <a:t>FWD</a:t>
            </a:r>
            <a:r>
              <a:rPr lang="zh-TW" altLang="en-US" sz="3200" b="1" dirty="0">
                <a:solidFill>
                  <a:prstClr val="white"/>
                </a:solidFill>
                <a:latin typeface="微軟正黑體" panose="020B0604030504040204" pitchFamily="34" charset="-120"/>
                <a:ea typeface="微軟正黑體" panose="020B0604030504040204" pitchFamily="34" charset="-120"/>
              </a:rPr>
              <a:t>富衛家居責任保</a:t>
            </a:r>
            <a:r>
              <a:rPr lang="zh-TW" altLang="en-US" sz="3200" b="1" dirty="0">
                <a:solidFill>
                  <a:prstClr val="white"/>
                </a:solidFill>
                <a:latin typeface="微軟正黑體" panose="020B0604030504040204" pitchFamily="34" charset="-120"/>
                <a:ea typeface="微軟正黑體" panose="020B0604030504040204" pitchFamily="34" charset="-120"/>
              </a:rPr>
              <a:t>險</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10" name="TextBox 9"/>
          <p:cNvSpPr txBox="1"/>
          <p:nvPr/>
        </p:nvSpPr>
        <p:spPr>
          <a:xfrm>
            <a:off x="722312" y="4352330"/>
            <a:ext cx="4495800" cy="584775"/>
          </a:xfrm>
          <a:prstGeom prst="rect">
            <a:avLst/>
          </a:prstGeom>
          <a:noFill/>
        </p:spPr>
        <p:txBody>
          <a:bodyPr wrap="square" rtlCol="0">
            <a:spAutoFit/>
          </a:bodyPr>
          <a:lstStyle/>
          <a:p>
            <a:pPr>
              <a:defRPr/>
            </a:pPr>
            <a:r>
              <a:rPr lang="en-US" altLang="zh-TW" sz="3200" b="1" dirty="0">
                <a:solidFill>
                  <a:prstClr val="white"/>
                </a:solidFill>
                <a:latin typeface="微軟正黑體" panose="020B0604030504040204" pitchFamily="34" charset="-120"/>
                <a:ea typeface="微軟正黑體" panose="020B0604030504040204" pitchFamily="34" charset="-120"/>
              </a:rPr>
              <a:t>FWD</a:t>
            </a:r>
            <a:r>
              <a:rPr lang="zh-TW" altLang="en-US" sz="3200" b="1" dirty="0">
                <a:solidFill>
                  <a:prstClr val="white"/>
                </a:solidFill>
                <a:latin typeface="微軟正黑體" panose="020B0604030504040204" pitchFamily="34" charset="-120"/>
                <a:ea typeface="微軟正黑體" panose="020B0604030504040204" pitchFamily="34" charset="-120"/>
              </a:rPr>
              <a:t>富衛家居保險購買</a:t>
            </a:r>
          </a:p>
        </p:txBody>
      </p:sp>
      <p:sp>
        <p:nvSpPr>
          <p:cNvPr id="11" name="TextBox 10"/>
          <p:cNvSpPr txBox="1"/>
          <p:nvPr/>
        </p:nvSpPr>
        <p:spPr>
          <a:xfrm>
            <a:off x="722312" y="2819401"/>
            <a:ext cx="9031288" cy="584775"/>
          </a:xfrm>
          <a:prstGeom prst="rect">
            <a:avLst/>
          </a:prstGeom>
          <a:noFill/>
        </p:spPr>
        <p:txBody>
          <a:bodyPr wrap="square" rtlCol="0">
            <a:spAutoFit/>
          </a:bodyPr>
          <a:lstStyle/>
          <a:p>
            <a:pPr>
              <a:defRPr/>
            </a:pPr>
            <a:r>
              <a:rPr lang="zh-TW" altLang="en-US" sz="1600" dirty="0">
                <a:solidFill>
                  <a:prstClr val="white"/>
                </a:solidFill>
                <a:latin typeface="微軟正黑體" panose="020B0604030504040204" pitchFamily="34" charset="-120"/>
                <a:ea typeface="微軟正黑體" panose="020B0604030504040204" pitchFamily="34" charset="-120"/>
              </a:rPr>
              <a:t>當您或與您同住的家人因疏忽而導致他人身體受傷或財物損失，而您需負上法律責任及作出金錢賠償時，本計劃可為</a:t>
            </a:r>
            <a:r>
              <a:rPr lang="zh-TW" altLang="en-US" sz="1600" dirty="0">
                <a:solidFill>
                  <a:prstClr val="white"/>
                </a:solidFill>
                <a:latin typeface="微軟正黑體" panose="020B0604030504040204" pitchFamily="34" charset="-120"/>
                <a:ea typeface="微軟正黑體" panose="020B0604030504040204" pitchFamily="34" charset="-120"/>
              </a:rPr>
              <a:t>您提供保障</a:t>
            </a:r>
            <a:endParaRPr lang="en-US" sz="1600" dirty="0">
              <a:solidFill>
                <a:prstClr val="white"/>
              </a:solidFill>
              <a:latin typeface="微軟正黑體" panose="020B0604030504040204" pitchFamily="34" charset="-120"/>
              <a:ea typeface="微軟正黑體" panose="020B0604030504040204" pitchFamily="34" charset="-120"/>
            </a:endParaRPr>
          </a:p>
        </p:txBody>
      </p:sp>
      <p:sp>
        <p:nvSpPr>
          <p:cNvPr id="12" name="TextBox 11"/>
          <p:cNvSpPr txBox="1"/>
          <p:nvPr/>
        </p:nvSpPr>
        <p:spPr>
          <a:xfrm>
            <a:off x="722312" y="4819947"/>
            <a:ext cx="9031288" cy="338554"/>
          </a:xfrm>
          <a:prstGeom prst="rect">
            <a:avLst/>
          </a:prstGeom>
          <a:noFill/>
        </p:spPr>
        <p:txBody>
          <a:bodyPr wrap="square" rtlCol="0">
            <a:spAutoFit/>
          </a:bodyPr>
          <a:lstStyle/>
          <a:p>
            <a:pPr>
              <a:defRPr/>
            </a:pPr>
            <a:r>
              <a:rPr lang="zh-TW" altLang="en-US" sz="1600" dirty="0">
                <a:solidFill>
                  <a:prstClr val="white"/>
                </a:solidFill>
                <a:latin typeface="微軟正黑體" panose="020B0604030504040204" pitchFamily="34" charset="-120"/>
                <a:ea typeface="微軟正黑體" panose="020B0604030504040204" pitchFamily="34" charset="-120"/>
              </a:rPr>
              <a:t>您將受到全險綜合保障</a:t>
            </a:r>
            <a:r>
              <a:rPr lang="zh-TW" altLang="en-US" sz="1600" dirty="0">
                <a:solidFill>
                  <a:prstClr val="white"/>
                </a:solidFill>
                <a:latin typeface="微軟正黑體" panose="020B0604030504040204" pitchFamily="34" charset="-120"/>
                <a:ea typeface="微軟正黑體" panose="020B0604030504040204" pitchFamily="34" charset="-120"/>
              </a:rPr>
              <a:t>，易</a:t>
            </a:r>
            <a:r>
              <a:rPr lang="zh-TW" altLang="en-US" sz="1600" dirty="0">
                <a:solidFill>
                  <a:prstClr val="white"/>
                </a:solidFill>
                <a:latin typeface="微軟正黑體" panose="020B0604030504040204" pitchFamily="34" charset="-120"/>
                <a:ea typeface="微軟正黑體" panose="020B0604030504040204" pitchFamily="34" charset="-120"/>
              </a:rPr>
              <a:t>安心家居保，您的傢俬以至雪櫃裡的食物都一律受到保障。 </a:t>
            </a:r>
            <a:endParaRPr lang="en-US" sz="1600" dirty="0">
              <a:solidFill>
                <a:prstClr val="white"/>
              </a:solidFill>
              <a:latin typeface="微軟正黑體" panose="020B0604030504040204" pitchFamily="34" charset="-120"/>
              <a:ea typeface="微軟正黑體" panose="020B0604030504040204" pitchFamily="34" charset="-120"/>
            </a:endParaRPr>
          </a:p>
        </p:txBody>
      </p:sp>
      <p:grpSp>
        <p:nvGrpSpPr>
          <p:cNvPr id="13" name="Group 12"/>
          <p:cNvGrpSpPr/>
          <p:nvPr/>
        </p:nvGrpSpPr>
        <p:grpSpPr>
          <a:xfrm>
            <a:off x="685800" y="536315"/>
            <a:ext cx="2971800" cy="943429"/>
            <a:chOff x="2284412" y="-1513341"/>
            <a:chExt cx="4800600" cy="1524000"/>
          </a:xfrm>
        </p:grpSpPr>
        <p:sp>
          <p:nvSpPr>
            <p:cNvPr id="14" name="Rectangle 13"/>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7" name="TextBox 16"/>
          <p:cNvSpPr txBox="1"/>
          <p:nvPr/>
        </p:nvSpPr>
        <p:spPr>
          <a:xfrm>
            <a:off x="685801" y="3200400"/>
            <a:ext cx="4632285" cy="830766"/>
          </a:xfrm>
          <a:prstGeom prst="rect">
            <a:avLst/>
          </a:prstGeom>
          <a:noFill/>
        </p:spPr>
        <p:txBody>
          <a:bodyPr wrap="square" lIns="89744" tIns="45606" rIns="89744" bIns="45606" rtlCol="0">
            <a:spAutoFit/>
          </a:bodyPr>
          <a:lstStyle/>
          <a:p>
            <a:pPr defTabSz="897762">
              <a:defRPr/>
            </a:pPr>
            <a:r>
              <a:rPr lang="en-US" altLang="zh-TW" sz="4800" dirty="0">
                <a:solidFill>
                  <a:srgbClr val="FFFFFF"/>
                </a:solidFill>
                <a:latin typeface="Raleway" panose="020B0503030101060003" pitchFamily="34" charset="0"/>
                <a:ea typeface="新細明體" panose="02020500000000000000" pitchFamily="18" charset="-120"/>
              </a:rPr>
              <a:t>4</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18" name="TextBox 17"/>
          <p:cNvSpPr txBox="1"/>
          <p:nvPr/>
        </p:nvSpPr>
        <p:spPr>
          <a:xfrm>
            <a:off x="685801" y="4956623"/>
            <a:ext cx="4632285" cy="830766"/>
          </a:xfrm>
          <a:prstGeom prst="rect">
            <a:avLst/>
          </a:prstGeom>
          <a:noFill/>
        </p:spPr>
        <p:txBody>
          <a:bodyPr wrap="square" lIns="89744" tIns="45606" rIns="89744" bIns="45606" rtlCol="0">
            <a:spAutoFit/>
          </a:bodyPr>
          <a:lstStyle/>
          <a:p>
            <a:pPr defTabSz="897762">
              <a:defRPr/>
            </a:pPr>
            <a:r>
              <a:rPr lang="en-US" altLang="zh-TW" sz="4800" dirty="0">
                <a:solidFill>
                  <a:srgbClr val="FFFFFF"/>
                </a:solidFill>
                <a:latin typeface="Raleway" panose="020B0503030101060003" pitchFamily="34" charset="0"/>
                <a:ea typeface="新細明體" panose="02020500000000000000" pitchFamily="18" charset="-120"/>
              </a:rPr>
              <a:t>8</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20" name="TextBox 19"/>
          <p:cNvSpPr txBox="1"/>
          <p:nvPr/>
        </p:nvSpPr>
        <p:spPr>
          <a:xfrm>
            <a:off x="6096000" y="6027004"/>
            <a:ext cx="5998716" cy="830997"/>
          </a:xfrm>
          <a:prstGeom prst="rect">
            <a:avLst/>
          </a:prstGeom>
          <a:noFill/>
        </p:spPr>
        <p:txBody>
          <a:bodyPr wrap="square" rtlCol="0">
            <a:spAutoFit/>
          </a:bodyPr>
          <a:lstStyle/>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*成功購買保險計劃可獲得固定</a:t>
            </a:r>
            <a:r>
              <a:rPr lang="en-US" altLang="zh-TW" sz="1200" dirty="0">
                <a:solidFill>
                  <a:prstClr val="white"/>
                </a:solidFill>
                <a:latin typeface="微軟正黑體" panose="020B0604030504040204" pitchFamily="34" charset="-120"/>
                <a:ea typeface="微軟正黑體" panose="020B0604030504040204" pitchFamily="34" charset="-120"/>
              </a:rPr>
              <a:t>IBV</a:t>
            </a: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*資</a:t>
            </a:r>
            <a:r>
              <a:rPr lang="zh-TW" altLang="en-US" sz="1200" dirty="0">
                <a:solidFill>
                  <a:prstClr val="white"/>
                </a:solidFill>
                <a:latin typeface="微軟正黑體" panose="020B0604030504040204" pitchFamily="34" charset="-120"/>
                <a:ea typeface="微軟正黑體" panose="020B0604030504040204" pitchFamily="34" charset="-120"/>
              </a:rPr>
              <a:t>料由富衛保險有限公司</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「富衛」</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提</a:t>
            </a:r>
            <a:r>
              <a:rPr lang="zh-TW" altLang="en-US" sz="1200" dirty="0">
                <a:solidFill>
                  <a:prstClr val="white"/>
                </a:solidFill>
                <a:latin typeface="微軟正黑體" panose="020B0604030504040204" pitchFamily="34" charset="-120"/>
                <a:ea typeface="微軟正黑體" panose="020B0604030504040204" pitchFamily="34" charset="-120"/>
              </a:rPr>
              <a:t>供</a:t>
            </a:r>
            <a:endParaRPr lang="en-US" altLang="zh-TW" sz="12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富衛家居責任保</a:t>
            </a:r>
            <a:r>
              <a:rPr lang="zh-TW" altLang="en-US" sz="1200" dirty="0">
                <a:solidFill>
                  <a:prstClr val="white"/>
                </a:solidFill>
                <a:latin typeface="微軟正黑體" panose="020B0604030504040204" pitchFamily="34" charset="-120"/>
                <a:ea typeface="微軟正黑體" panose="020B0604030504040204" pitchFamily="34" charset="-120"/>
              </a:rPr>
              <a:t>險及</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富衛家居保險購</a:t>
            </a:r>
            <a:r>
              <a:rPr lang="zh-TW" altLang="en-US" sz="1200" dirty="0">
                <a:solidFill>
                  <a:prstClr val="white"/>
                </a:solidFill>
                <a:latin typeface="微軟正黑體" panose="020B0604030504040204" pitchFamily="34" charset="-120"/>
                <a:ea typeface="微軟正黑體" panose="020B0604030504040204" pitchFamily="34" charset="-120"/>
              </a:rPr>
              <a:t>買由</a:t>
            </a:r>
            <a:r>
              <a:rPr lang="zh-TW" altLang="en-US" sz="1200" dirty="0">
                <a:solidFill>
                  <a:prstClr val="white"/>
                </a:solidFill>
                <a:latin typeface="微軟正黑體" panose="020B0604030504040204" pitchFamily="34" charset="-120"/>
                <a:ea typeface="微軟正黑體" panose="020B0604030504040204" pitchFamily="34" charset="-120"/>
              </a:rPr>
              <a:t>富衛承</a:t>
            </a:r>
            <a:r>
              <a:rPr lang="zh-TW" altLang="en-US" sz="1200" dirty="0">
                <a:solidFill>
                  <a:prstClr val="white"/>
                </a:solidFill>
                <a:latin typeface="微軟正黑體" panose="020B0604030504040204" pitchFamily="34" charset="-120"/>
                <a:ea typeface="微軟正黑體" panose="020B0604030504040204" pitchFamily="34" charset="-120"/>
              </a:rPr>
              <a:t>保</a:t>
            </a:r>
            <a:endParaRPr lang="zh-TW" altLang="en-US" sz="12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*產</a:t>
            </a:r>
            <a:r>
              <a:rPr lang="zh-TW" altLang="en-US" sz="1200" dirty="0">
                <a:solidFill>
                  <a:prstClr val="white"/>
                </a:solidFill>
                <a:latin typeface="微軟正黑體" panose="020B0604030504040204" pitchFamily="34" charset="-120"/>
                <a:ea typeface="微軟正黑體" panose="020B0604030504040204" pitchFamily="34" charset="-120"/>
              </a:rPr>
              <a:t>品詳情請參閱產品網頁及保單條</a:t>
            </a:r>
            <a:r>
              <a:rPr lang="zh-TW" altLang="en-US" sz="1200" dirty="0">
                <a:solidFill>
                  <a:prstClr val="white"/>
                </a:solidFill>
                <a:latin typeface="微軟正黑體" panose="020B0604030504040204" pitchFamily="34" charset="-120"/>
                <a:ea typeface="微軟正黑體" panose="020B0604030504040204" pitchFamily="34" charset="-120"/>
              </a:rPr>
              <a:t>款</a:t>
            </a:r>
            <a:endParaRPr lang="zh-TW" altLang="en-US" sz="12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7623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0"/>
            <a:ext cx="11276012" cy="6858000"/>
          </a:xfrm>
          <a:prstGeom prst="rect">
            <a:avLst/>
          </a:prstGeom>
        </p:spPr>
      </p:pic>
      <p:sp>
        <p:nvSpPr>
          <p:cNvPr id="5" name="Rectangle 4"/>
          <p:cNvSpPr/>
          <p:nvPr/>
        </p:nvSpPr>
        <p:spPr>
          <a:xfrm>
            <a:off x="-37728" y="-1524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5449888" y="2438401"/>
            <a:ext cx="5953124" cy="646331"/>
          </a:xfrm>
          <a:prstGeom prst="rect">
            <a:avLst/>
          </a:prstGeom>
          <a:noFill/>
        </p:spPr>
        <p:txBody>
          <a:bodyPr wrap="square" rtlCol="0">
            <a:spAutoFit/>
          </a:bodyPr>
          <a:lstStyle/>
          <a:p>
            <a:pPr algn="r">
              <a:defRPr/>
            </a:pPr>
            <a:r>
              <a:rPr lang="en-US" altLang="zh-TW" sz="3600" b="1" dirty="0">
                <a:solidFill>
                  <a:prstClr val="white"/>
                </a:solidFill>
                <a:latin typeface="微軟正黑體" panose="020B0604030504040204" pitchFamily="34" charset="-120"/>
                <a:ea typeface="微軟正黑體" panose="020B0604030504040204" pitchFamily="34" charset="-120"/>
              </a:rPr>
              <a:t>FWD</a:t>
            </a:r>
            <a:r>
              <a:rPr lang="zh-TW" altLang="en-US" sz="3600" b="1" dirty="0">
                <a:solidFill>
                  <a:prstClr val="white"/>
                </a:solidFill>
                <a:latin typeface="微軟正黑體" panose="020B0604030504040204" pitchFamily="34" charset="-120"/>
                <a:ea typeface="微軟正黑體" panose="020B0604030504040204" pitchFamily="34" charset="-120"/>
              </a:rPr>
              <a:t>富衛智駕保汽車保險</a:t>
            </a:r>
          </a:p>
        </p:txBody>
      </p:sp>
      <p:sp>
        <p:nvSpPr>
          <p:cNvPr id="10" name="TextBox 9"/>
          <p:cNvSpPr txBox="1"/>
          <p:nvPr/>
        </p:nvSpPr>
        <p:spPr>
          <a:xfrm>
            <a:off x="3200400" y="3084731"/>
            <a:ext cx="8229600" cy="707886"/>
          </a:xfrm>
          <a:prstGeom prst="rect">
            <a:avLst/>
          </a:prstGeom>
          <a:noFill/>
        </p:spPr>
        <p:txBody>
          <a:bodyPr wrap="square" rtlCol="0">
            <a:spAutoFit/>
          </a:bodyPr>
          <a:lstStyle/>
          <a:p>
            <a:pPr algn="r">
              <a:defRPr/>
            </a:pPr>
            <a:r>
              <a:rPr lang="zh-TW" altLang="en-US" sz="2000" dirty="0">
                <a:solidFill>
                  <a:prstClr val="white"/>
                </a:solidFill>
                <a:latin typeface="微軟正黑體" panose="020B0604030504040204" pitchFamily="34" charset="-120"/>
                <a:ea typeface="微軟正黑體" panose="020B0604030504040204" pitchFamily="34" charset="-120"/>
              </a:rPr>
              <a:t>讓</a:t>
            </a:r>
            <a:r>
              <a:rPr lang="zh-TW" altLang="en-US" sz="2000" dirty="0">
                <a:solidFill>
                  <a:prstClr val="white"/>
                </a:solidFill>
                <a:latin typeface="微軟正黑體" panose="020B0604030504040204" pitchFamily="34" charset="-120"/>
                <a:ea typeface="微軟正黑體" panose="020B0604030504040204" pitchFamily="34" charset="-120"/>
              </a:rPr>
              <a:t>您每一段駕駛旅程均可加倍安心自</a:t>
            </a:r>
            <a:r>
              <a:rPr lang="zh-TW" altLang="en-US" sz="2000" dirty="0">
                <a:solidFill>
                  <a:prstClr val="white"/>
                </a:solidFill>
                <a:latin typeface="微軟正黑體" panose="020B0604030504040204" pitchFamily="34" charset="-120"/>
                <a:ea typeface="微軟正黑體" panose="020B0604030504040204" pitchFamily="34" charset="-120"/>
              </a:rPr>
              <a:t>信</a:t>
            </a:r>
            <a:endParaRPr lang="en-US" altLang="zh-TW" sz="20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2000" dirty="0">
                <a:solidFill>
                  <a:prstClr val="white"/>
                </a:solidFill>
                <a:latin typeface="微軟正黑體" panose="020B0604030504040204" pitchFamily="34" charset="-120"/>
                <a:ea typeface="微軟正黑體" panose="020B0604030504040204" pitchFamily="34" charset="-120"/>
              </a:rPr>
              <a:t>涵蓋車輛損毀、醫療費用</a:t>
            </a:r>
            <a:r>
              <a:rPr lang="zh-TW" altLang="en-US" sz="2000" dirty="0">
                <a:solidFill>
                  <a:prstClr val="white"/>
                </a:solidFill>
                <a:latin typeface="微軟正黑體" panose="020B0604030504040204" pitchFamily="34" charset="-120"/>
                <a:ea typeface="微軟正黑體" panose="020B0604030504040204" pitchFamily="34" charset="-120"/>
              </a:rPr>
              <a:t>、第</a:t>
            </a:r>
            <a:r>
              <a:rPr lang="zh-TW" altLang="en-US" sz="2000" dirty="0">
                <a:solidFill>
                  <a:prstClr val="white"/>
                </a:solidFill>
                <a:latin typeface="微軟正黑體" panose="020B0604030504040204" pitchFamily="34" charset="-120"/>
                <a:ea typeface="微軟正黑體" panose="020B0604030504040204" pitchFamily="34" charset="-120"/>
              </a:rPr>
              <a:t>三者人身傷亡及財物損</a:t>
            </a:r>
            <a:r>
              <a:rPr lang="zh-TW" altLang="en-US" sz="2000" dirty="0">
                <a:solidFill>
                  <a:prstClr val="white"/>
                </a:solidFill>
                <a:latin typeface="微軟正黑體" panose="020B0604030504040204" pitchFamily="34" charset="-120"/>
                <a:ea typeface="微軟正黑體" panose="020B0604030504040204" pitchFamily="34" charset="-120"/>
              </a:rPr>
              <a:t>毀</a:t>
            </a:r>
            <a:endParaRPr 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1" name="Group 10"/>
          <p:cNvGrpSpPr/>
          <p:nvPr/>
        </p:nvGrpSpPr>
        <p:grpSpPr>
          <a:xfrm>
            <a:off x="8596313" y="396334"/>
            <a:ext cx="2971800" cy="943429"/>
            <a:chOff x="2284412" y="-1513341"/>
            <a:chExt cx="4800600" cy="1524000"/>
          </a:xfrm>
        </p:grpSpPr>
        <p:sp>
          <p:nvSpPr>
            <p:cNvPr id="12" name="Rectangle 11"/>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sp>
        <p:nvSpPr>
          <p:cNvPr id="15" name="TextBox 14"/>
          <p:cNvSpPr txBox="1"/>
          <p:nvPr/>
        </p:nvSpPr>
        <p:spPr>
          <a:xfrm>
            <a:off x="6766193" y="3731063"/>
            <a:ext cx="4632285" cy="1107765"/>
          </a:xfrm>
          <a:prstGeom prst="rect">
            <a:avLst/>
          </a:prstGeom>
          <a:noFill/>
        </p:spPr>
        <p:txBody>
          <a:bodyPr wrap="square" lIns="89744" tIns="45606" rIns="89744" bIns="45606" rtlCol="0">
            <a:spAutoFit/>
          </a:bodyPr>
          <a:lstStyle/>
          <a:p>
            <a:pPr algn="r" defTabSz="897762">
              <a:defRPr/>
            </a:pPr>
            <a:r>
              <a:rPr lang="en-US" altLang="zh-TW" sz="6600" dirty="0">
                <a:solidFill>
                  <a:srgbClr val="FFFFFF"/>
                </a:solidFill>
                <a:latin typeface="Raleway" panose="020B0503030101060003" pitchFamily="34" charset="0"/>
                <a:ea typeface="新細明體" panose="02020500000000000000" pitchFamily="18" charset="-120"/>
              </a:rPr>
              <a:t>15</a:t>
            </a:r>
            <a:r>
              <a:rPr lang="zh-TW" altLang="en-US" sz="6600" dirty="0">
                <a:solidFill>
                  <a:srgbClr val="FFFFFF"/>
                </a:solidFill>
                <a:latin typeface="Raleway" panose="020B0503030101060003" pitchFamily="34" charset="0"/>
                <a:ea typeface="新細明體" panose="02020500000000000000" pitchFamily="18" charset="-120"/>
              </a:rPr>
              <a:t> </a:t>
            </a:r>
            <a:r>
              <a:rPr lang="en-US" altLang="zh-TW" sz="6600" dirty="0">
                <a:solidFill>
                  <a:srgbClr val="FFFFFF"/>
                </a:solidFill>
                <a:latin typeface="Raleway" panose="020B0503030101060003" pitchFamily="34" charset="0"/>
                <a:ea typeface="新細明體" panose="02020500000000000000" pitchFamily="18" charset="-120"/>
              </a:rPr>
              <a:t>IBV</a:t>
            </a:r>
            <a:endParaRPr lang="en-US" sz="6600" dirty="0">
              <a:solidFill>
                <a:srgbClr val="FFFFFF"/>
              </a:solidFill>
              <a:latin typeface="Raleway" panose="020B0503030101060003" pitchFamily="34" charset="0"/>
            </a:endParaRPr>
          </a:p>
        </p:txBody>
      </p:sp>
      <p:sp>
        <p:nvSpPr>
          <p:cNvPr id="16" name="TextBox 15"/>
          <p:cNvSpPr txBox="1"/>
          <p:nvPr/>
        </p:nvSpPr>
        <p:spPr>
          <a:xfrm>
            <a:off x="152400" y="5943601"/>
            <a:ext cx="5998716" cy="830997"/>
          </a:xfrm>
          <a:prstGeom prst="rect">
            <a:avLst/>
          </a:prstGeom>
          <a:noFill/>
        </p:spPr>
        <p:txBody>
          <a:bodyPr wrap="square" rtlCol="0">
            <a:spAutoFit/>
          </a:bodyPr>
          <a:lstStyle/>
          <a:p>
            <a:pPr>
              <a:defRPr/>
            </a:pPr>
            <a:r>
              <a:rPr lang="zh-TW" altLang="en-US" sz="1200" dirty="0">
                <a:solidFill>
                  <a:prstClr val="white"/>
                </a:solidFill>
                <a:latin typeface="微軟正黑體" panose="020B0604030504040204" pitchFamily="34" charset="-120"/>
                <a:ea typeface="微軟正黑體" panose="020B0604030504040204" pitchFamily="34" charset="-120"/>
              </a:rPr>
              <a:t>*成功購買保險計劃可獲得固定</a:t>
            </a:r>
            <a:r>
              <a:rPr lang="en-US" altLang="zh-TW" sz="1200" dirty="0">
                <a:solidFill>
                  <a:prstClr val="white"/>
                </a:solidFill>
                <a:latin typeface="微軟正黑體" panose="020B0604030504040204" pitchFamily="34" charset="-120"/>
                <a:ea typeface="微軟正黑體" panose="020B0604030504040204" pitchFamily="34" charset="-120"/>
              </a:rPr>
              <a:t>IBV</a:t>
            </a:r>
          </a:p>
          <a:p>
            <a:pPr>
              <a:defRPr/>
            </a:pPr>
            <a:r>
              <a:rPr lang="zh-TW" altLang="en-US" sz="1200" dirty="0">
                <a:solidFill>
                  <a:prstClr val="white"/>
                </a:solidFill>
                <a:latin typeface="微軟正黑體" panose="020B0604030504040204" pitchFamily="34" charset="-120"/>
                <a:ea typeface="微軟正黑體" panose="020B0604030504040204" pitchFamily="34" charset="-120"/>
              </a:rPr>
              <a:t>*資</a:t>
            </a:r>
            <a:r>
              <a:rPr lang="zh-TW" altLang="en-US" sz="1200" dirty="0">
                <a:solidFill>
                  <a:prstClr val="white"/>
                </a:solidFill>
                <a:latin typeface="微軟正黑體" panose="020B0604030504040204" pitchFamily="34" charset="-120"/>
                <a:ea typeface="微軟正黑體" panose="020B0604030504040204" pitchFamily="34" charset="-120"/>
              </a:rPr>
              <a:t>料由富衛保險有限公司</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「富衛」</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提</a:t>
            </a:r>
            <a:r>
              <a:rPr lang="zh-TW" altLang="en-US" sz="1200" dirty="0">
                <a:solidFill>
                  <a:prstClr val="white"/>
                </a:solidFill>
                <a:latin typeface="微軟正黑體" panose="020B0604030504040204" pitchFamily="34" charset="-120"/>
                <a:ea typeface="微軟正黑體" panose="020B0604030504040204" pitchFamily="34" charset="-120"/>
              </a:rPr>
              <a:t>供</a:t>
            </a:r>
            <a:endParaRPr lang="en-US" altLang="zh-TW" sz="1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1200" dirty="0">
                <a:solidFill>
                  <a:prstClr val="white"/>
                </a:solidFill>
                <a:latin typeface="微軟正黑體" panose="020B0604030504040204" pitchFamily="34" charset="-120"/>
                <a:ea typeface="微軟正黑體" panose="020B0604030504040204" pitchFamily="34" charset="-120"/>
              </a:rPr>
              <a:t>*</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富衛智駕保汽車保</a:t>
            </a:r>
            <a:r>
              <a:rPr lang="zh-TW" altLang="en-US" sz="1200" dirty="0">
                <a:solidFill>
                  <a:prstClr val="white"/>
                </a:solidFill>
                <a:latin typeface="微軟正黑體" panose="020B0604030504040204" pitchFamily="34" charset="-120"/>
                <a:ea typeface="微軟正黑體" panose="020B0604030504040204" pitchFamily="34" charset="-120"/>
              </a:rPr>
              <a:t>險由</a:t>
            </a:r>
            <a:r>
              <a:rPr lang="zh-TW" altLang="en-US" sz="1200" dirty="0">
                <a:solidFill>
                  <a:prstClr val="white"/>
                </a:solidFill>
                <a:latin typeface="微軟正黑體" panose="020B0604030504040204" pitchFamily="34" charset="-120"/>
                <a:ea typeface="微軟正黑體" panose="020B0604030504040204" pitchFamily="34" charset="-120"/>
              </a:rPr>
              <a:t>富衛承</a:t>
            </a:r>
            <a:r>
              <a:rPr lang="zh-TW" altLang="en-US" sz="1200" dirty="0">
                <a:solidFill>
                  <a:prstClr val="white"/>
                </a:solidFill>
                <a:latin typeface="微軟正黑體" panose="020B0604030504040204" pitchFamily="34" charset="-120"/>
                <a:ea typeface="微軟正黑體" panose="020B0604030504040204" pitchFamily="34" charset="-120"/>
              </a:rPr>
              <a:t>保</a:t>
            </a:r>
            <a:endParaRPr lang="zh-TW" altLang="en-US" sz="1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1200" dirty="0">
                <a:solidFill>
                  <a:prstClr val="white"/>
                </a:solidFill>
                <a:latin typeface="微軟正黑體" panose="020B0604030504040204" pitchFamily="34" charset="-120"/>
                <a:ea typeface="微軟正黑體" panose="020B0604030504040204" pitchFamily="34" charset="-120"/>
              </a:rPr>
              <a:t>*產</a:t>
            </a:r>
            <a:r>
              <a:rPr lang="zh-TW" altLang="en-US" sz="1200" dirty="0">
                <a:solidFill>
                  <a:prstClr val="white"/>
                </a:solidFill>
                <a:latin typeface="微軟正黑體" panose="020B0604030504040204" pitchFamily="34" charset="-120"/>
                <a:ea typeface="微軟正黑體" panose="020B0604030504040204" pitchFamily="34" charset="-120"/>
              </a:rPr>
              <a:t>品詳情請參閱產品網頁及保單條</a:t>
            </a:r>
            <a:r>
              <a:rPr lang="zh-TW" altLang="en-US" sz="1200" dirty="0">
                <a:solidFill>
                  <a:prstClr val="white"/>
                </a:solidFill>
                <a:latin typeface="微軟正黑體" panose="020B0604030504040204" pitchFamily="34" charset="-120"/>
                <a:ea typeface="微軟正黑體" panose="020B0604030504040204" pitchFamily="34" charset="-120"/>
              </a:rPr>
              <a:t>款</a:t>
            </a:r>
            <a:endParaRPr lang="zh-TW" altLang="en-US" sz="1200" dirty="0">
              <a:solidFill>
                <a:prstClr val="white"/>
              </a:solidFill>
              <a:latin typeface="微軟正黑體" panose="020B0604030504040204" pitchFamily="34" charset="-120"/>
              <a:ea typeface="微軟正黑體" panose="020B0604030504040204" pitchFamily="34" charset="-120"/>
            </a:endParaRP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7493971" y="-98669"/>
            <a:ext cx="2108983" cy="1066800"/>
          </a:xfrm>
          <a:prstGeom prst="rect">
            <a:avLst/>
          </a:prstGeom>
        </p:spPr>
      </p:pic>
    </p:spTree>
    <p:extLst>
      <p:ext uri="{BB962C8B-B14F-4D97-AF65-F5344CB8AC3E}">
        <p14:creationId xmlns:p14="http://schemas.microsoft.com/office/powerpoint/2010/main" val="12660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813" b="11852"/>
          <a:stretch/>
        </p:blipFill>
        <p:spPr>
          <a:xfrm>
            <a:off x="1588" y="0"/>
            <a:ext cx="12188825" cy="6934200"/>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nvGrpSpPr>
          <p:cNvPr id="6" name="Group 5"/>
          <p:cNvGrpSpPr/>
          <p:nvPr/>
        </p:nvGrpSpPr>
        <p:grpSpPr>
          <a:xfrm>
            <a:off x="685800" y="536315"/>
            <a:ext cx="2971800" cy="943429"/>
            <a:chOff x="2284412" y="-1513341"/>
            <a:chExt cx="4800600" cy="1524000"/>
          </a:xfrm>
        </p:grpSpPr>
        <p:sp>
          <p:nvSpPr>
            <p:cNvPr id="7" name="Rectangle 6"/>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sp>
        <p:nvSpPr>
          <p:cNvPr id="9" name="TextBox 8"/>
          <p:cNvSpPr txBox="1"/>
          <p:nvPr/>
        </p:nvSpPr>
        <p:spPr>
          <a:xfrm>
            <a:off x="685800" y="1810735"/>
            <a:ext cx="7202488" cy="461665"/>
          </a:xfrm>
          <a:prstGeom prst="rect">
            <a:avLst/>
          </a:prstGeom>
          <a:noFill/>
        </p:spPr>
        <p:txBody>
          <a:bodyPr wrap="square" rtlCol="0">
            <a:spAutoFit/>
          </a:bodyPr>
          <a:lstStyle/>
          <a:p>
            <a:pPr>
              <a:defRPr/>
            </a:pPr>
            <a:r>
              <a:rPr lang="en-US" altLang="zh-TW" sz="2400" b="1" dirty="0">
                <a:solidFill>
                  <a:prstClr val="white"/>
                </a:solidFill>
                <a:latin typeface="微軟正黑體" panose="020B0604030504040204" pitchFamily="34" charset="-120"/>
                <a:ea typeface="微軟正黑體" panose="020B0604030504040204" pitchFamily="34" charset="-120"/>
              </a:rPr>
              <a:t>FWD</a:t>
            </a:r>
            <a:r>
              <a:rPr lang="zh-TW" altLang="en-US" sz="2400" b="1" dirty="0">
                <a:solidFill>
                  <a:prstClr val="white"/>
                </a:solidFill>
                <a:latin typeface="微軟正黑體" panose="020B0604030504040204" pitchFamily="34" charset="-120"/>
                <a:ea typeface="微軟正黑體" panose="020B0604030504040204" pitchFamily="34" charset="-120"/>
              </a:rPr>
              <a:t>富衛 </a:t>
            </a:r>
            <a:r>
              <a:rPr lang="en-US" altLang="zh-TW" sz="2400" b="1" dirty="0" err="1">
                <a:solidFill>
                  <a:prstClr val="white"/>
                </a:solidFill>
                <a:latin typeface="微軟正黑體" panose="020B0604030504040204" pitchFamily="34" charset="-120"/>
                <a:ea typeface="微軟正黑體" panose="020B0604030504040204" pitchFamily="34" charset="-120"/>
              </a:rPr>
              <a:t>Provie</a:t>
            </a:r>
            <a:r>
              <a:rPr lang="en-US" altLang="zh-TW" sz="2400" b="1" dirty="0">
                <a:solidFill>
                  <a:prstClr val="white"/>
                </a:solidFill>
                <a:latin typeface="微軟正黑體" panose="020B0604030504040204" pitchFamily="34" charset="-120"/>
                <a:ea typeface="微軟正黑體" panose="020B0604030504040204" pitchFamily="34" charset="-120"/>
              </a:rPr>
              <a:t> </a:t>
            </a:r>
            <a:r>
              <a:rPr lang="zh-TW" altLang="en-US" sz="2400" b="1" dirty="0">
                <a:solidFill>
                  <a:prstClr val="white"/>
                </a:solidFill>
                <a:latin typeface="微軟正黑體" panose="020B0604030504040204" pitchFamily="34" charset="-120"/>
                <a:ea typeface="微軟正黑體" panose="020B0604030504040204" pitchFamily="34" charset="-120"/>
              </a:rPr>
              <a:t>真息揀理財壽險</a:t>
            </a:r>
          </a:p>
        </p:txBody>
      </p:sp>
      <p:sp>
        <p:nvSpPr>
          <p:cNvPr id="10" name="TextBox 9"/>
          <p:cNvSpPr txBox="1"/>
          <p:nvPr/>
        </p:nvSpPr>
        <p:spPr>
          <a:xfrm>
            <a:off x="685800" y="2158540"/>
            <a:ext cx="9031288" cy="307777"/>
          </a:xfrm>
          <a:prstGeom prst="rect">
            <a:avLst/>
          </a:prstGeom>
          <a:noFill/>
        </p:spPr>
        <p:txBody>
          <a:bodyPr wrap="square" rtlCol="0">
            <a:spAutoFit/>
          </a:bodyPr>
          <a:lstStyle/>
          <a:p>
            <a:pPr>
              <a:defRPr/>
            </a:pPr>
            <a:r>
              <a:rPr lang="zh-TW" altLang="en-US" sz="1400" dirty="0">
                <a:solidFill>
                  <a:prstClr val="white"/>
                </a:solidFill>
                <a:latin typeface="微軟正黑體" panose="020B0604030504040204" pitchFamily="34" charset="-120"/>
                <a:ea typeface="微軟正黑體" panose="020B0604030504040204" pitchFamily="34" charset="-120"/>
              </a:rPr>
              <a:t>於</a:t>
            </a:r>
            <a:r>
              <a:rPr lang="zh-TW" altLang="en-US" sz="1400" dirty="0">
                <a:solidFill>
                  <a:prstClr val="white"/>
                </a:solidFill>
                <a:latin typeface="微軟正黑體" panose="020B0604030504040204" pitchFamily="34" charset="-120"/>
                <a:ea typeface="微軟正黑體" panose="020B0604030504040204" pitchFamily="34" charset="-120"/>
              </a:rPr>
              <a:t>首五個保單年度提供保證派息率，讓您的儲蓄持續增</a:t>
            </a:r>
            <a:r>
              <a:rPr lang="zh-TW" altLang="en-US" sz="1400" dirty="0">
                <a:solidFill>
                  <a:prstClr val="white"/>
                </a:solidFill>
                <a:latin typeface="微軟正黑體" panose="020B0604030504040204" pitchFamily="34" charset="-120"/>
                <a:ea typeface="微軟正黑體" panose="020B0604030504040204" pitchFamily="34" charset="-120"/>
              </a:rPr>
              <a:t>長，另</a:t>
            </a:r>
            <a:r>
              <a:rPr lang="zh-TW" altLang="en-US" sz="1400" dirty="0">
                <a:solidFill>
                  <a:prstClr val="white"/>
                </a:solidFill>
                <a:latin typeface="微軟正黑體" panose="020B0604030504040204" pitchFamily="34" charset="-120"/>
                <a:ea typeface="微軟正黑體" panose="020B0604030504040204" pitchFamily="34" charset="-120"/>
              </a:rPr>
              <a:t>設身故權益</a:t>
            </a:r>
            <a:r>
              <a:rPr lang="zh-TW" altLang="en-US" sz="1400" dirty="0">
                <a:solidFill>
                  <a:prstClr val="white"/>
                </a:solidFill>
                <a:latin typeface="微軟正黑體" panose="020B0604030504040204" pitchFamily="34" charset="-120"/>
                <a:ea typeface="微軟正黑體" panose="020B0604030504040204" pitchFamily="34" charset="-120"/>
              </a:rPr>
              <a:t>及額</a:t>
            </a:r>
            <a:r>
              <a:rPr lang="zh-TW" altLang="en-US" sz="1400" dirty="0">
                <a:solidFill>
                  <a:prstClr val="white"/>
                </a:solidFill>
                <a:latin typeface="微軟正黑體" panose="020B0604030504040204" pitchFamily="34" charset="-120"/>
                <a:ea typeface="微軟正黑體" panose="020B0604030504040204" pitchFamily="34" charset="-120"/>
              </a:rPr>
              <a:t>外保障，靈活儲</a:t>
            </a:r>
            <a:r>
              <a:rPr lang="zh-TW" altLang="en-US" sz="1400" dirty="0">
                <a:solidFill>
                  <a:prstClr val="white"/>
                </a:solidFill>
                <a:latin typeface="微軟正黑體" panose="020B0604030504040204" pitchFamily="34" charset="-120"/>
                <a:ea typeface="微軟正黑體" panose="020B0604030504040204" pitchFamily="34" charset="-120"/>
              </a:rPr>
              <a:t>蓄</a:t>
            </a:r>
            <a:endParaRPr lang="en-US" sz="1400" dirty="0">
              <a:solidFill>
                <a:prstClr val="white"/>
              </a:solidFill>
              <a:latin typeface="微軟正黑體" panose="020B0604030504040204" pitchFamily="34" charset="-120"/>
              <a:ea typeface="微軟正黑體" panose="020B0604030504040204" pitchFamily="34" charset="-120"/>
            </a:endParaRPr>
          </a:p>
        </p:txBody>
      </p:sp>
      <p:sp>
        <p:nvSpPr>
          <p:cNvPr id="11" name="TextBox 10"/>
          <p:cNvSpPr txBox="1"/>
          <p:nvPr/>
        </p:nvSpPr>
        <p:spPr>
          <a:xfrm>
            <a:off x="685800" y="3276601"/>
            <a:ext cx="7086600" cy="461665"/>
          </a:xfrm>
          <a:prstGeom prst="rect">
            <a:avLst/>
          </a:prstGeom>
          <a:noFill/>
        </p:spPr>
        <p:txBody>
          <a:bodyPr wrap="square" rtlCol="0">
            <a:spAutoFit/>
          </a:bodyPr>
          <a:lstStyle/>
          <a:p>
            <a:pPr>
              <a:defRPr/>
            </a:pPr>
            <a:r>
              <a:rPr lang="en-US" altLang="zh-TW" sz="2400" b="1" dirty="0">
                <a:solidFill>
                  <a:prstClr val="white"/>
                </a:solidFill>
                <a:latin typeface="微軟正黑體" panose="020B0604030504040204" pitchFamily="34" charset="-120"/>
                <a:ea typeface="微軟正黑體" panose="020B0604030504040204" pitchFamily="34" charset="-120"/>
              </a:rPr>
              <a:t>FWD</a:t>
            </a:r>
            <a:r>
              <a:rPr lang="zh-TW" altLang="en-US" sz="2400" b="1" dirty="0">
                <a:solidFill>
                  <a:prstClr val="white"/>
                </a:solidFill>
                <a:latin typeface="微軟正黑體" panose="020B0604030504040204" pitchFamily="34" charset="-120"/>
                <a:ea typeface="微軟正黑體" panose="020B0604030504040204" pitchFamily="34" charset="-120"/>
              </a:rPr>
              <a:t>富衛 智理想定期保障計劃購買</a:t>
            </a:r>
          </a:p>
        </p:txBody>
      </p:sp>
      <p:sp>
        <p:nvSpPr>
          <p:cNvPr id="12" name="TextBox 11"/>
          <p:cNvSpPr txBox="1"/>
          <p:nvPr/>
        </p:nvSpPr>
        <p:spPr>
          <a:xfrm>
            <a:off x="685800" y="3733801"/>
            <a:ext cx="9753600" cy="307777"/>
          </a:xfrm>
          <a:prstGeom prst="rect">
            <a:avLst/>
          </a:prstGeom>
          <a:noFill/>
        </p:spPr>
        <p:txBody>
          <a:bodyPr wrap="square" rtlCol="0">
            <a:spAutoFit/>
          </a:bodyPr>
          <a:lstStyle/>
          <a:p>
            <a:pPr>
              <a:defRPr/>
            </a:pPr>
            <a:r>
              <a:rPr lang="zh-TW" altLang="en-US" sz="1400" dirty="0">
                <a:solidFill>
                  <a:prstClr val="white"/>
                </a:solidFill>
                <a:latin typeface="微軟正黑體" panose="020B0604030504040204" pitchFamily="34" charset="-120"/>
                <a:ea typeface="微軟正黑體" panose="020B0604030504040204" pitchFamily="34" charset="-120"/>
              </a:rPr>
              <a:t>為</a:t>
            </a:r>
            <a:r>
              <a:rPr lang="zh-TW" altLang="en-US" sz="1400" dirty="0">
                <a:solidFill>
                  <a:prstClr val="white"/>
                </a:solidFill>
                <a:latin typeface="微軟正黑體" panose="020B0604030504040204" pitchFamily="34" charset="-120"/>
                <a:ea typeface="微軟正黑體" panose="020B0604030504040204" pitchFamily="34" charset="-120"/>
              </a:rPr>
              <a:t>您和家人提供財務保障，保費於首</a:t>
            </a:r>
            <a:r>
              <a:rPr lang="en-US" altLang="zh-TW" sz="1400" dirty="0">
                <a:solidFill>
                  <a:prstClr val="white"/>
                </a:solidFill>
                <a:latin typeface="微軟正黑體" panose="020B0604030504040204" pitchFamily="34" charset="-120"/>
                <a:ea typeface="微軟正黑體" panose="020B0604030504040204" pitchFamily="34" charset="-120"/>
              </a:rPr>
              <a:t>20</a:t>
            </a:r>
            <a:r>
              <a:rPr lang="zh-TW" altLang="en-US" sz="1400" dirty="0">
                <a:solidFill>
                  <a:prstClr val="white"/>
                </a:solidFill>
                <a:latin typeface="微軟正黑體" panose="020B0604030504040204" pitchFamily="34" charset="-120"/>
                <a:ea typeface="微軟正黑體" panose="020B0604030504040204" pitchFamily="34" charset="-120"/>
              </a:rPr>
              <a:t>個保單年度更保證維持不變，</a:t>
            </a:r>
            <a:r>
              <a:rPr lang="zh-TW" altLang="en-US" sz="1400" dirty="0">
                <a:solidFill>
                  <a:prstClr val="white"/>
                </a:solidFill>
                <a:latin typeface="微軟正黑體" panose="020B0604030504040204" pitchFamily="34" charset="-120"/>
                <a:ea typeface="微軟正黑體" panose="020B0604030504040204" pitchFamily="34" charset="-120"/>
              </a:rPr>
              <a:t>最可</a:t>
            </a:r>
            <a:r>
              <a:rPr lang="zh-TW" altLang="en-US" sz="1400" dirty="0">
                <a:solidFill>
                  <a:prstClr val="white"/>
                </a:solidFill>
                <a:latin typeface="微軟正黑體" panose="020B0604030504040204" pitchFamily="34" charset="-120"/>
                <a:ea typeface="微軟正黑體" panose="020B0604030504040204" pitchFamily="34" charset="-120"/>
              </a:rPr>
              <a:t>選擇按年、每半年或每月繳</a:t>
            </a:r>
            <a:r>
              <a:rPr lang="zh-TW" altLang="en-US" sz="1400" dirty="0">
                <a:solidFill>
                  <a:prstClr val="white"/>
                </a:solidFill>
                <a:latin typeface="微軟正黑體" panose="020B0604030504040204" pitchFamily="34" charset="-120"/>
                <a:ea typeface="微軟正黑體" panose="020B0604030504040204" pitchFamily="34" charset="-120"/>
              </a:rPr>
              <a:t>費</a:t>
            </a:r>
            <a:endParaRPr lang="en-US" sz="1400" dirty="0">
              <a:solidFill>
                <a:prstClr val="white"/>
              </a:solidFill>
              <a:latin typeface="微軟正黑體" panose="020B0604030504040204" pitchFamily="34" charset="-120"/>
              <a:ea typeface="微軟正黑體" panose="020B0604030504040204" pitchFamily="34" charset="-120"/>
            </a:endParaRPr>
          </a:p>
        </p:txBody>
      </p:sp>
      <p:sp>
        <p:nvSpPr>
          <p:cNvPr id="13" name="TextBox 12"/>
          <p:cNvSpPr txBox="1"/>
          <p:nvPr/>
        </p:nvSpPr>
        <p:spPr>
          <a:xfrm>
            <a:off x="685800" y="4876801"/>
            <a:ext cx="8001000" cy="461665"/>
          </a:xfrm>
          <a:prstGeom prst="rect">
            <a:avLst/>
          </a:prstGeom>
          <a:noFill/>
        </p:spPr>
        <p:txBody>
          <a:bodyPr wrap="square" rtlCol="0">
            <a:spAutoFit/>
          </a:bodyPr>
          <a:lstStyle/>
          <a:p>
            <a:pPr>
              <a:defRPr/>
            </a:pPr>
            <a:r>
              <a:rPr lang="en-US" altLang="zh-TW" sz="2400" b="1" dirty="0">
                <a:solidFill>
                  <a:prstClr val="white"/>
                </a:solidFill>
                <a:latin typeface="微軟正黑體" panose="020B0604030504040204" pitchFamily="34" charset="-120"/>
                <a:ea typeface="微軟正黑體" panose="020B0604030504040204" pitchFamily="34" charset="-120"/>
              </a:rPr>
              <a:t>FWD</a:t>
            </a:r>
            <a:r>
              <a:rPr lang="zh-TW" altLang="en-US" sz="2400" b="1" dirty="0">
                <a:solidFill>
                  <a:prstClr val="white"/>
                </a:solidFill>
                <a:latin typeface="微軟正黑體" panose="020B0604030504040204" pitchFamily="34" charset="-120"/>
                <a:ea typeface="微軟正黑體" panose="020B0604030504040204" pitchFamily="34" charset="-120"/>
              </a:rPr>
              <a:t>富衛 </a:t>
            </a:r>
            <a:r>
              <a:rPr lang="en-US" altLang="zh-TW" sz="2400" b="1" dirty="0" err="1">
                <a:solidFill>
                  <a:prstClr val="white"/>
                </a:solidFill>
                <a:latin typeface="微軟正黑體" panose="020B0604030504040204" pitchFamily="34" charset="-120"/>
                <a:ea typeface="微軟正黑體" panose="020B0604030504040204" pitchFamily="34" charset="-120"/>
              </a:rPr>
              <a:t>Savie</a:t>
            </a:r>
            <a:r>
              <a:rPr lang="zh-TW" altLang="en-US" sz="2400" b="1" dirty="0">
                <a:solidFill>
                  <a:prstClr val="white"/>
                </a:solidFill>
                <a:latin typeface="微軟正黑體" panose="020B0604030504040204" pitchFamily="34" charset="-120"/>
                <a:ea typeface="微軟正黑體" panose="020B0604030504040204" pitchFamily="34" charset="-120"/>
              </a:rPr>
              <a:t>自助息理財壽險計劃</a:t>
            </a:r>
          </a:p>
        </p:txBody>
      </p:sp>
      <p:sp>
        <p:nvSpPr>
          <p:cNvPr id="14" name="TextBox 13"/>
          <p:cNvSpPr txBox="1"/>
          <p:nvPr/>
        </p:nvSpPr>
        <p:spPr>
          <a:xfrm>
            <a:off x="685800" y="5229885"/>
            <a:ext cx="9031288" cy="307777"/>
          </a:xfrm>
          <a:prstGeom prst="rect">
            <a:avLst/>
          </a:prstGeom>
          <a:noFill/>
        </p:spPr>
        <p:txBody>
          <a:bodyPr wrap="square" rtlCol="0">
            <a:spAutoFit/>
          </a:bodyPr>
          <a:lstStyle/>
          <a:p>
            <a:pPr>
              <a:defRPr/>
            </a:pPr>
            <a:r>
              <a:rPr lang="zh-TW" altLang="en-US" sz="1400" dirty="0">
                <a:solidFill>
                  <a:prstClr val="white"/>
                </a:solidFill>
                <a:latin typeface="微軟正黑體" panose="020B0604030504040204" pitchFamily="34" charset="-120"/>
                <a:ea typeface="微軟正黑體" panose="020B0604030504040204" pitchFamily="34" charset="-120"/>
              </a:rPr>
              <a:t>提</a:t>
            </a:r>
            <a:r>
              <a:rPr lang="zh-TW" altLang="en-US" sz="1400" dirty="0">
                <a:solidFill>
                  <a:prstClr val="white"/>
                </a:solidFill>
                <a:latin typeface="微軟正黑體" panose="020B0604030504040204" pitchFamily="34" charset="-120"/>
                <a:ea typeface="微軟正黑體" panose="020B0604030504040204" pitchFamily="34" charset="-120"/>
              </a:rPr>
              <a:t>供保證派息率，並讓您隨時提取戶口款項，不設任何收</a:t>
            </a:r>
            <a:r>
              <a:rPr lang="zh-TW" altLang="en-US" sz="1400" dirty="0">
                <a:solidFill>
                  <a:prstClr val="white"/>
                </a:solidFill>
                <a:latin typeface="微軟正黑體" panose="020B0604030504040204" pitchFamily="34" charset="-120"/>
                <a:ea typeface="微軟正黑體" panose="020B0604030504040204" pitchFamily="34" charset="-120"/>
              </a:rPr>
              <a:t>費</a:t>
            </a:r>
            <a:endParaRPr lang="en-US" sz="1400" dirty="0">
              <a:solidFill>
                <a:prstClr val="white"/>
              </a:solidFill>
              <a:latin typeface="微軟正黑體" panose="020B0604030504040204" pitchFamily="34" charset="-120"/>
              <a:ea typeface="微軟正黑體" panose="020B0604030504040204" pitchFamily="34" charset="-120"/>
            </a:endParaRPr>
          </a:p>
        </p:txBody>
      </p:sp>
      <p:grpSp>
        <p:nvGrpSpPr>
          <p:cNvPr id="15" name="Group 14"/>
          <p:cNvGrpSpPr/>
          <p:nvPr/>
        </p:nvGrpSpPr>
        <p:grpSpPr>
          <a:xfrm>
            <a:off x="685800" y="536315"/>
            <a:ext cx="2971800" cy="943429"/>
            <a:chOff x="2284412" y="-1513341"/>
            <a:chExt cx="4800600" cy="1524000"/>
          </a:xfrm>
        </p:grpSpPr>
        <p:sp>
          <p:nvSpPr>
            <p:cNvPr id="16" name="Rectangle 15"/>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684584" y="2269375"/>
            <a:ext cx="4632285"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2</a:t>
            </a:r>
            <a:r>
              <a:rPr lang="en-US" altLang="zh-TW" sz="4400" dirty="0">
                <a:solidFill>
                  <a:srgbClr val="FFFFFF"/>
                </a:solidFill>
                <a:latin typeface="Raleway" panose="020B0503030101060003" pitchFamily="34" charset="0"/>
                <a:ea typeface="新細明體" panose="02020500000000000000" pitchFamily="18" charset="-120"/>
              </a:rPr>
              <a:t>5</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a:t>
            </a:r>
            <a:endParaRPr lang="en-US" sz="4400" dirty="0">
              <a:solidFill>
                <a:srgbClr val="FFFFFF"/>
              </a:solidFill>
              <a:latin typeface="Raleway" panose="020B0503030101060003" pitchFamily="34" charset="0"/>
            </a:endParaRPr>
          </a:p>
        </p:txBody>
      </p:sp>
      <p:sp>
        <p:nvSpPr>
          <p:cNvPr id="20" name="TextBox 19"/>
          <p:cNvSpPr txBox="1"/>
          <p:nvPr/>
        </p:nvSpPr>
        <p:spPr>
          <a:xfrm>
            <a:off x="684584" y="3818314"/>
            <a:ext cx="4632285"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130</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a:t>
            </a:r>
            <a:endParaRPr lang="en-US" sz="4400" dirty="0">
              <a:solidFill>
                <a:srgbClr val="FFFFFF"/>
              </a:solidFill>
              <a:latin typeface="Raleway" panose="020B0503030101060003" pitchFamily="34" charset="0"/>
            </a:endParaRPr>
          </a:p>
        </p:txBody>
      </p:sp>
      <p:sp>
        <p:nvSpPr>
          <p:cNvPr id="21" name="TextBox 20"/>
          <p:cNvSpPr txBox="1"/>
          <p:nvPr/>
        </p:nvSpPr>
        <p:spPr>
          <a:xfrm>
            <a:off x="684584" y="5334001"/>
            <a:ext cx="4632285"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25</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 </a:t>
            </a:r>
            <a:r>
              <a:rPr lang="en-US" altLang="zh-TW" dirty="0">
                <a:solidFill>
                  <a:prstClr val="white"/>
                </a:solidFill>
                <a:latin typeface="微軟正黑體" panose="020B0604030504040204" pitchFamily="34" charset="-120"/>
                <a:ea typeface="微軟正黑體" panose="020B0604030504040204" pitchFamily="34" charset="-120"/>
              </a:rPr>
              <a:t>(</a:t>
            </a:r>
            <a:r>
              <a:rPr lang="zh-TW" altLang="en-US" dirty="0">
                <a:solidFill>
                  <a:prstClr val="white"/>
                </a:solidFill>
                <a:latin typeface="微軟正黑體" panose="020B0604030504040204" pitchFamily="34" charset="-120"/>
                <a:ea typeface="微軟正黑體" panose="020B0604030504040204" pitchFamily="34" charset="-120"/>
              </a:rPr>
              <a:t>成功完成網上預約</a:t>
            </a:r>
            <a:r>
              <a:rPr lang="en-US" altLang="zh-TW" dirty="0">
                <a:solidFill>
                  <a:prstClr val="white"/>
                </a:solidFill>
                <a:latin typeface="微軟正黑體" panose="020B0604030504040204" pitchFamily="34" charset="-120"/>
                <a:ea typeface="微軟正黑體" panose="020B0604030504040204" pitchFamily="34" charset="-120"/>
              </a:rPr>
              <a:t>)</a:t>
            </a:r>
            <a:endParaRPr lang="en-US" sz="1400" dirty="0">
              <a:solidFill>
                <a:prstClr val="white"/>
              </a:solidFill>
              <a:latin typeface="微軟正黑體" panose="020B0604030504040204" pitchFamily="34" charset="-120"/>
              <a:ea typeface="微軟正黑體" panose="020B0604030504040204" pitchFamily="34" charset="-120"/>
            </a:endParaRPr>
          </a:p>
        </p:txBody>
      </p:sp>
      <p:sp>
        <p:nvSpPr>
          <p:cNvPr id="23" name="TextBox 22"/>
          <p:cNvSpPr txBox="1"/>
          <p:nvPr/>
        </p:nvSpPr>
        <p:spPr>
          <a:xfrm>
            <a:off x="3276601" y="6027004"/>
            <a:ext cx="8818117" cy="830997"/>
          </a:xfrm>
          <a:prstGeom prst="rect">
            <a:avLst/>
          </a:prstGeom>
          <a:noFill/>
        </p:spPr>
        <p:txBody>
          <a:bodyPr wrap="square" rtlCol="0">
            <a:spAutoFit/>
          </a:bodyPr>
          <a:lstStyle/>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*成功購買保險計劃可獲得固定</a:t>
            </a:r>
            <a:r>
              <a:rPr lang="en-US" altLang="zh-TW" sz="1200" dirty="0">
                <a:solidFill>
                  <a:prstClr val="white"/>
                </a:solidFill>
                <a:latin typeface="微軟正黑體" panose="020B0604030504040204" pitchFamily="34" charset="-120"/>
                <a:ea typeface="微軟正黑體" panose="020B0604030504040204" pitchFamily="34" charset="-120"/>
              </a:rPr>
              <a:t>IBV</a:t>
            </a: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*資</a:t>
            </a:r>
            <a:r>
              <a:rPr lang="zh-TW" altLang="en-US" sz="1200" dirty="0">
                <a:solidFill>
                  <a:prstClr val="white"/>
                </a:solidFill>
                <a:latin typeface="微軟正黑體" panose="020B0604030504040204" pitchFamily="34" charset="-120"/>
                <a:ea typeface="微軟正黑體" panose="020B0604030504040204" pitchFamily="34" charset="-120"/>
              </a:rPr>
              <a:t>料由富衛保險有限公司</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「富衛」</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提</a:t>
            </a:r>
            <a:r>
              <a:rPr lang="zh-TW" altLang="en-US" sz="1200" dirty="0">
                <a:solidFill>
                  <a:prstClr val="white"/>
                </a:solidFill>
                <a:latin typeface="微軟正黑體" panose="020B0604030504040204" pitchFamily="34" charset="-120"/>
                <a:ea typeface="微軟正黑體" panose="020B0604030504040204" pitchFamily="34" charset="-120"/>
              </a:rPr>
              <a:t>供</a:t>
            </a:r>
            <a:endParaRPr lang="en-US" altLang="zh-TW" sz="12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 </a:t>
            </a:r>
            <a:r>
              <a:rPr lang="en-US" altLang="zh-TW" sz="1200" dirty="0" err="1">
                <a:solidFill>
                  <a:prstClr val="white"/>
                </a:solidFill>
                <a:latin typeface="微軟正黑體" panose="020B0604030504040204" pitchFamily="34" charset="-120"/>
                <a:ea typeface="微軟正黑體" panose="020B0604030504040204" pitchFamily="34" charset="-120"/>
              </a:rPr>
              <a:t>Provie</a:t>
            </a:r>
            <a:r>
              <a:rPr lang="en-US" altLang="zh-TW" sz="1200" dirty="0">
                <a:solidFill>
                  <a:prstClr val="white"/>
                </a:solidFill>
                <a:latin typeface="微軟正黑體" panose="020B0604030504040204" pitchFamily="34" charset="-120"/>
                <a:ea typeface="微軟正黑體" panose="020B0604030504040204" pitchFamily="34" charset="-120"/>
              </a:rPr>
              <a:t> </a:t>
            </a:r>
            <a:r>
              <a:rPr lang="zh-TW" altLang="en-US" sz="1200" dirty="0">
                <a:solidFill>
                  <a:prstClr val="white"/>
                </a:solidFill>
                <a:latin typeface="微軟正黑體" panose="020B0604030504040204" pitchFamily="34" charset="-120"/>
                <a:ea typeface="微軟正黑體" panose="020B0604030504040204" pitchFamily="34" charset="-120"/>
              </a:rPr>
              <a:t>真息揀理財壽</a:t>
            </a:r>
            <a:r>
              <a:rPr lang="zh-TW" altLang="en-US" sz="1200" dirty="0">
                <a:solidFill>
                  <a:prstClr val="white"/>
                </a:solidFill>
                <a:latin typeface="微軟正黑體" panose="020B0604030504040204" pitchFamily="34" charset="-120"/>
                <a:ea typeface="微軟正黑體" panose="020B0604030504040204" pitchFamily="34" charset="-120"/>
              </a:rPr>
              <a:t>險，</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 智理想定期保障計劃購</a:t>
            </a:r>
            <a:r>
              <a:rPr lang="zh-TW" altLang="en-US" sz="1200" dirty="0">
                <a:solidFill>
                  <a:prstClr val="white"/>
                </a:solidFill>
                <a:latin typeface="微軟正黑體" panose="020B0604030504040204" pitchFamily="34" charset="-120"/>
                <a:ea typeface="微軟正黑體" panose="020B0604030504040204" pitchFamily="34" charset="-120"/>
              </a:rPr>
              <a:t>買及</a:t>
            </a:r>
            <a:r>
              <a:rPr lang="en-US" altLang="zh-TW" sz="1200" dirty="0">
                <a:solidFill>
                  <a:prstClr val="white"/>
                </a:solidFill>
                <a:latin typeface="微軟正黑體" panose="020B0604030504040204" pitchFamily="34" charset="-120"/>
                <a:ea typeface="微軟正黑體" panose="020B0604030504040204" pitchFamily="34" charset="-120"/>
              </a:rPr>
              <a:t>FWD</a:t>
            </a:r>
            <a:r>
              <a:rPr lang="zh-TW" altLang="en-US" sz="1200" dirty="0">
                <a:solidFill>
                  <a:prstClr val="white"/>
                </a:solidFill>
                <a:latin typeface="微軟正黑體" panose="020B0604030504040204" pitchFamily="34" charset="-120"/>
                <a:ea typeface="微軟正黑體" panose="020B0604030504040204" pitchFamily="34" charset="-120"/>
              </a:rPr>
              <a:t>富衛 </a:t>
            </a:r>
            <a:r>
              <a:rPr lang="en-US" altLang="zh-TW" sz="1200" dirty="0" err="1">
                <a:solidFill>
                  <a:prstClr val="white"/>
                </a:solidFill>
                <a:latin typeface="微軟正黑體" panose="020B0604030504040204" pitchFamily="34" charset="-120"/>
                <a:ea typeface="微軟正黑體" panose="020B0604030504040204" pitchFamily="34" charset="-120"/>
              </a:rPr>
              <a:t>Savie</a:t>
            </a:r>
            <a:r>
              <a:rPr lang="zh-TW" altLang="en-US" sz="1200" dirty="0">
                <a:solidFill>
                  <a:prstClr val="white"/>
                </a:solidFill>
                <a:latin typeface="微軟正黑體" panose="020B0604030504040204" pitchFamily="34" charset="-120"/>
                <a:ea typeface="微軟正黑體" panose="020B0604030504040204" pitchFamily="34" charset="-120"/>
              </a:rPr>
              <a:t>自助息理財壽險</a:t>
            </a:r>
            <a:r>
              <a:rPr lang="zh-TW" altLang="en-US" sz="1200" dirty="0">
                <a:solidFill>
                  <a:prstClr val="white"/>
                </a:solidFill>
                <a:latin typeface="微軟正黑體" panose="020B0604030504040204" pitchFamily="34" charset="-120"/>
                <a:ea typeface="微軟正黑體" panose="020B0604030504040204" pitchFamily="34" charset="-120"/>
              </a:rPr>
              <a:t>計由</a:t>
            </a:r>
            <a:r>
              <a:rPr lang="zh-TW" altLang="en-US" sz="1200" dirty="0">
                <a:solidFill>
                  <a:prstClr val="white"/>
                </a:solidFill>
                <a:latin typeface="微軟正黑體" panose="020B0604030504040204" pitchFamily="34" charset="-120"/>
                <a:ea typeface="微軟正黑體" panose="020B0604030504040204" pitchFamily="34" charset="-120"/>
              </a:rPr>
              <a:t>富衛承</a:t>
            </a:r>
            <a:r>
              <a:rPr lang="zh-TW" altLang="en-US" sz="1200" dirty="0">
                <a:solidFill>
                  <a:prstClr val="white"/>
                </a:solidFill>
                <a:latin typeface="微軟正黑體" panose="020B0604030504040204" pitchFamily="34" charset="-120"/>
                <a:ea typeface="微軟正黑體" panose="020B0604030504040204" pitchFamily="34" charset="-120"/>
              </a:rPr>
              <a:t>保</a:t>
            </a:r>
            <a:endParaRPr lang="zh-TW" altLang="en-US" sz="12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*產</a:t>
            </a:r>
            <a:r>
              <a:rPr lang="zh-TW" altLang="en-US" sz="1200" dirty="0">
                <a:solidFill>
                  <a:prstClr val="white"/>
                </a:solidFill>
                <a:latin typeface="微軟正黑體" panose="020B0604030504040204" pitchFamily="34" charset="-120"/>
                <a:ea typeface="微軟正黑體" panose="020B0604030504040204" pitchFamily="34" charset="-120"/>
              </a:rPr>
              <a:t>品詳情請參閱產品網頁及保單條</a:t>
            </a:r>
            <a:r>
              <a:rPr lang="zh-TW" altLang="en-US" sz="1200" dirty="0">
                <a:solidFill>
                  <a:prstClr val="white"/>
                </a:solidFill>
                <a:latin typeface="微軟正黑體" panose="020B0604030504040204" pitchFamily="34" charset="-120"/>
                <a:ea typeface="微軟正黑體" panose="020B0604030504040204" pitchFamily="34" charset="-120"/>
              </a:rPr>
              <a:t>款</a:t>
            </a:r>
            <a:endParaRPr lang="zh-TW" altLang="en-US" sz="1200" dirty="0">
              <a:solidFill>
                <a:prstClr val="white"/>
              </a:solidFill>
              <a:latin typeface="微軟正黑體" panose="020B0604030504040204" pitchFamily="34" charset="-120"/>
              <a:ea typeface="微軟正黑體" panose="020B0604030504040204" pitchFamily="34" charset="-120"/>
            </a:endParaRPr>
          </a:p>
        </p:txBody>
      </p:sp>
      <p:sp>
        <p:nvSpPr>
          <p:cNvPr id="24" name="TextBox 23"/>
          <p:cNvSpPr txBox="1"/>
          <p:nvPr/>
        </p:nvSpPr>
        <p:spPr>
          <a:xfrm>
            <a:off x="685801" y="5791201"/>
            <a:ext cx="4632285"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85</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 </a:t>
            </a:r>
            <a:r>
              <a:rPr lang="en-US" altLang="zh-TW" dirty="0">
                <a:solidFill>
                  <a:prstClr val="white"/>
                </a:solidFill>
                <a:latin typeface="微軟正黑體" panose="020B0604030504040204" pitchFamily="34" charset="-120"/>
                <a:ea typeface="微軟正黑體" panose="020B0604030504040204" pitchFamily="34" charset="-120"/>
              </a:rPr>
              <a:t>(</a:t>
            </a:r>
            <a:r>
              <a:rPr lang="zh-TW" altLang="en-US" dirty="0">
                <a:solidFill>
                  <a:prstClr val="white"/>
                </a:solidFill>
                <a:latin typeface="微軟正黑體" panose="020B0604030504040204" pitchFamily="34" charset="-120"/>
                <a:ea typeface="微軟正黑體" panose="020B0604030504040204" pitchFamily="34" charset="-120"/>
              </a:rPr>
              <a:t>成功完成網上購買</a:t>
            </a:r>
            <a:r>
              <a:rPr lang="en-US" altLang="zh-TW" dirty="0">
                <a:solidFill>
                  <a:prstClr val="white"/>
                </a:solidFill>
                <a:latin typeface="微軟正黑體" panose="020B0604030504040204" pitchFamily="34" charset="-120"/>
                <a:ea typeface="微軟正黑體" panose="020B0604030504040204" pitchFamily="34" charset="-120"/>
              </a:rPr>
              <a:t>)</a:t>
            </a:r>
            <a:endParaRPr lang="en-US" sz="14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150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1066801"/>
            <a:ext cx="12188825" cy="4630311"/>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722312" y="2351782"/>
            <a:ext cx="8726488" cy="523220"/>
          </a:xfrm>
          <a:prstGeom prst="rect">
            <a:avLst/>
          </a:prstGeom>
          <a:noFill/>
        </p:spPr>
        <p:txBody>
          <a:bodyPr wrap="square" rtlCol="0">
            <a:spAutoFit/>
          </a:bodyPr>
          <a:lstStyle/>
          <a:p>
            <a:pPr>
              <a:defRPr/>
            </a:pPr>
            <a:r>
              <a:rPr lang="en-US" altLang="zh-TW" sz="2800" b="1" dirty="0">
                <a:solidFill>
                  <a:prstClr val="white"/>
                </a:solidFill>
                <a:latin typeface="微軟正黑體" panose="020B0604030504040204" pitchFamily="34" charset="-120"/>
                <a:ea typeface="微軟正黑體" panose="020B0604030504040204" pitchFamily="34" charset="-120"/>
              </a:rPr>
              <a:t>FWD</a:t>
            </a:r>
            <a:r>
              <a:rPr lang="zh-TW" altLang="en-US" sz="2800" b="1" dirty="0">
                <a:solidFill>
                  <a:prstClr val="white"/>
                </a:solidFill>
                <a:latin typeface="微軟正黑體" panose="020B0604030504040204" pitchFamily="34" charset="-120"/>
                <a:ea typeface="微軟正黑體" panose="020B0604030504040204" pitchFamily="34" charset="-120"/>
              </a:rPr>
              <a:t>富衛揀易保系列 </a:t>
            </a:r>
            <a:r>
              <a:rPr lang="en-US" altLang="zh-TW" sz="2800" b="1" dirty="0">
                <a:solidFill>
                  <a:prstClr val="white"/>
                </a:solidFill>
                <a:latin typeface="微軟正黑體" panose="020B0604030504040204" pitchFamily="34" charset="-120"/>
                <a:ea typeface="微軟正黑體" panose="020B0604030504040204" pitchFamily="34" charset="-120"/>
              </a:rPr>
              <a:t>- </a:t>
            </a:r>
            <a:r>
              <a:rPr lang="zh-TW" altLang="en-US" sz="2800" b="1" dirty="0">
                <a:solidFill>
                  <a:prstClr val="white"/>
                </a:solidFill>
                <a:latin typeface="微軟正黑體" panose="020B0604030504040204" pitchFamily="34" charset="-120"/>
                <a:ea typeface="微軟正黑體" panose="020B0604030504040204" pitchFamily="34" charset="-120"/>
              </a:rPr>
              <a:t>揀易保癌症保障計劃</a:t>
            </a:r>
          </a:p>
        </p:txBody>
      </p:sp>
      <p:sp>
        <p:nvSpPr>
          <p:cNvPr id="10" name="TextBox 9"/>
          <p:cNvSpPr txBox="1"/>
          <p:nvPr/>
        </p:nvSpPr>
        <p:spPr>
          <a:xfrm>
            <a:off x="722312" y="4352329"/>
            <a:ext cx="8726488" cy="523220"/>
          </a:xfrm>
          <a:prstGeom prst="rect">
            <a:avLst/>
          </a:prstGeom>
          <a:noFill/>
        </p:spPr>
        <p:txBody>
          <a:bodyPr wrap="square" rtlCol="0">
            <a:spAutoFit/>
          </a:bodyPr>
          <a:lstStyle/>
          <a:p>
            <a:pPr>
              <a:defRPr/>
            </a:pPr>
            <a:r>
              <a:rPr lang="en-US" altLang="zh-TW" sz="2800" b="1" dirty="0">
                <a:solidFill>
                  <a:prstClr val="white"/>
                </a:solidFill>
                <a:latin typeface="微軟正黑體" panose="020B0604030504040204" pitchFamily="34" charset="-120"/>
                <a:ea typeface="微軟正黑體" panose="020B0604030504040204" pitchFamily="34" charset="-120"/>
              </a:rPr>
              <a:t>FWD</a:t>
            </a:r>
            <a:r>
              <a:rPr lang="zh-TW" altLang="en-US" sz="2800" b="1" dirty="0">
                <a:solidFill>
                  <a:prstClr val="white"/>
                </a:solidFill>
                <a:latin typeface="微軟正黑體" panose="020B0604030504040204" pitchFamily="34" charset="-120"/>
                <a:ea typeface="微軟正黑體" panose="020B0604030504040204" pitchFamily="34" charset="-120"/>
              </a:rPr>
              <a:t>富衛「守衛您」保費回贈住院保障計劃</a:t>
            </a:r>
          </a:p>
        </p:txBody>
      </p:sp>
      <p:sp>
        <p:nvSpPr>
          <p:cNvPr id="11" name="TextBox 10"/>
          <p:cNvSpPr txBox="1"/>
          <p:nvPr/>
        </p:nvSpPr>
        <p:spPr>
          <a:xfrm>
            <a:off x="722312" y="2819400"/>
            <a:ext cx="10174288" cy="338554"/>
          </a:xfrm>
          <a:prstGeom prst="rect">
            <a:avLst/>
          </a:prstGeom>
          <a:noFill/>
        </p:spPr>
        <p:txBody>
          <a:bodyPr wrap="square" rtlCol="0">
            <a:spAutoFit/>
          </a:bodyPr>
          <a:lstStyle/>
          <a:p>
            <a:pPr>
              <a:defRPr/>
            </a:pPr>
            <a:r>
              <a:rPr lang="zh-TW" altLang="en-US" sz="1600" dirty="0">
                <a:solidFill>
                  <a:prstClr val="white"/>
                </a:solidFill>
                <a:latin typeface="微軟正黑體" panose="020B0604030504040204" pitchFamily="34" charset="-120"/>
                <a:ea typeface="微軟正黑體" panose="020B0604030504040204" pitchFamily="34" charset="-120"/>
              </a:rPr>
              <a:t>提供周全癌症保障，並讓您於退休時轉換至指定全面醫療計劃，全面照顧您的醫療保障，無懼人生挑戰。 </a:t>
            </a:r>
            <a:endParaRPr lang="en-US" sz="1600" dirty="0">
              <a:solidFill>
                <a:prstClr val="white"/>
              </a:solidFill>
              <a:latin typeface="微軟正黑體" panose="020B0604030504040204" pitchFamily="34" charset="-120"/>
              <a:ea typeface="微軟正黑體" panose="020B0604030504040204" pitchFamily="34" charset="-120"/>
            </a:endParaRPr>
          </a:p>
        </p:txBody>
      </p:sp>
      <p:sp>
        <p:nvSpPr>
          <p:cNvPr id="12" name="TextBox 11"/>
          <p:cNvSpPr txBox="1"/>
          <p:nvPr/>
        </p:nvSpPr>
        <p:spPr>
          <a:xfrm>
            <a:off x="722312" y="4819947"/>
            <a:ext cx="10174288" cy="338554"/>
          </a:xfrm>
          <a:prstGeom prst="rect">
            <a:avLst/>
          </a:prstGeom>
          <a:noFill/>
        </p:spPr>
        <p:txBody>
          <a:bodyPr wrap="square" rtlCol="0">
            <a:spAutoFit/>
          </a:bodyPr>
          <a:lstStyle/>
          <a:p>
            <a:pPr>
              <a:defRPr/>
            </a:pPr>
            <a:r>
              <a:rPr lang="zh-TW" altLang="en-US" sz="1600" dirty="0">
                <a:solidFill>
                  <a:prstClr val="white"/>
                </a:solidFill>
                <a:latin typeface="微軟正黑體" panose="020B0604030504040204" pitchFamily="34" charset="-120"/>
                <a:ea typeface="微軟正黑體" panose="020B0604030504040204" pitchFamily="34" charset="-120"/>
              </a:rPr>
              <a:t>提</a:t>
            </a:r>
            <a:r>
              <a:rPr lang="zh-TW" altLang="en-US" sz="1600" dirty="0">
                <a:solidFill>
                  <a:prstClr val="white"/>
                </a:solidFill>
                <a:latin typeface="微軟正黑體" panose="020B0604030504040204" pitchFamily="34" charset="-120"/>
                <a:ea typeface="微軟正黑體" panose="020B0604030504040204" pitchFamily="34" charset="-120"/>
              </a:rPr>
              <a:t>供每日住院現金保</a:t>
            </a:r>
            <a:r>
              <a:rPr lang="zh-TW" altLang="en-US" sz="1600" dirty="0">
                <a:solidFill>
                  <a:prstClr val="white"/>
                </a:solidFill>
                <a:latin typeface="微軟正黑體" panose="020B0604030504040204" pitchFamily="34" charset="-120"/>
                <a:ea typeface="微軟正黑體" panose="020B0604030504040204" pitchFamily="34" charset="-120"/>
              </a:rPr>
              <a:t>障</a:t>
            </a:r>
            <a:r>
              <a:rPr lang="en-US" altLang="zh-TW" sz="1600" dirty="0">
                <a:solidFill>
                  <a:prstClr val="white"/>
                </a:solidFill>
                <a:latin typeface="微軟正黑體" panose="020B0604030504040204" pitchFamily="34" charset="-120"/>
                <a:ea typeface="微軟正黑體" panose="020B0604030504040204" pitchFamily="34" charset="-120"/>
              </a:rPr>
              <a:t> </a:t>
            </a:r>
            <a:r>
              <a:rPr lang="zh-TW" altLang="en-US" sz="1600" dirty="0">
                <a:solidFill>
                  <a:prstClr val="white"/>
                </a:solidFill>
                <a:latin typeface="微軟正黑體" panose="020B0604030504040204" pitchFamily="34" charset="-120"/>
                <a:ea typeface="微軟正黑體" panose="020B0604030504040204" pitchFamily="34" charset="-120"/>
              </a:rPr>
              <a:t>，此</a:t>
            </a:r>
            <a:r>
              <a:rPr lang="zh-TW" altLang="en-US" sz="1600" dirty="0">
                <a:solidFill>
                  <a:prstClr val="white"/>
                </a:solidFill>
                <a:latin typeface="微軟正黑體" panose="020B0604030504040204" pitchFamily="34" charset="-120"/>
                <a:ea typeface="微軟正黑體" panose="020B0604030504040204" pitchFamily="34" charset="-120"/>
              </a:rPr>
              <a:t>外，無論您在保障年期內曾否索償，您將可於保單期滿</a:t>
            </a:r>
            <a:r>
              <a:rPr lang="zh-TW" altLang="en-US" sz="1600" dirty="0">
                <a:solidFill>
                  <a:prstClr val="white"/>
                </a:solidFill>
                <a:latin typeface="微軟正黑體" panose="020B0604030504040204" pitchFamily="34" charset="-120"/>
                <a:ea typeface="微軟正黑體" panose="020B0604030504040204" pitchFamily="34" charset="-120"/>
              </a:rPr>
              <a:t>時獲</a:t>
            </a:r>
            <a:r>
              <a:rPr lang="zh-TW" altLang="en-US" sz="1600" dirty="0">
                <a:solidFill>
                  <a:prstClr val="white"/>
                </a:solidFill>
                <a:latin typeface="微軟正黑體" panose="020B0604030504040204" pitchFamily="34" charset="-120"/>
                <a:ea typeface="微軟正黑體" panose="020B0604030504040204" pitchFamily="34" charset="-120"/>
              </a:rPr>
              <a:t>退</a:t>
            </a:r>
            <a:r>
              <a:rPr lang="zh-TW" altLang="en-US" sz="1600" dirty="0">
                <a:solidFill>
                  <a:prstClr val="white"/>
                </a:solidFill>
                <a:latin typeface="微軟正黑體" panose="020B0604030504040204" pitchFamily="34" charset="-120"/>
                <a:ea typeface="微軟正黑體" panose="020B0604030504040204" pitchFamily="34" charset="-120"/>
              </a:rPr>
              <a:t>回已</a:t>
            </a:r>
            <a:r>
              <a:rPr lang="zh-TW" altLang="en-US" sz="1600" dirty="0">
                <a:solidFill>
                  <a:prstClr val="white"/>
                </a:solidFill>
                <a:latin typeface="微軟正黑體" panose="020B0604030504040204" pitchFamily="34" charset="-120"/>
                <a:ea typeface="微軟正黑體" panose="020B0604030504040204" pitchFamily="34" charset="-120"/>
              </a:rPr>
              <a:t>繳保費</a:t>
            </a:r>
            <a:r>
              <a:rPr lang="zh-TW" altLang="en-US" sz="1600" dirty="0">
                <a:solidFill>
                  <a:prstClr val="white"/>
                </a:solidFill>
                <a:latin typeface="微軟正黑體" panose="020B0604030504040204" pitchFamily="34" charset="-120"/>
                <a:ea typeface="微軟正黑體" panose="020B0604030504040204" pitchFamily="34" charset="-120"/>
              </a:rPr>
              <a:t>。</a:t>
            </a:r>
            <a:endParaRPr lang="en-US" sz="1600" dirty="0">
              <a:solidFill>
                <a:prstClr val="white"/>
              </a:solidFill>
              <a:latin typeface="微軟正黑體" panose="020B0604030504040204" pitchFamily="34" charset="-120"/>
              <a:ea typeface="微軟正黑體" panose="020B0604030504040204" pitchFamily="34" charset="-120"/>
            </a:endParaRPr>
          </a:p>
        </p:txBody>
      </p:sp>
      <p:grpSp>
        <p:nvGrpSpPr>
          <p:cNvPr id="17" name="Group 16"/>
          <p:cNvGrpSpPr/>
          <p:nvPr/>
        </p:nvGrpSpPr>
        <p:grpSpPr>
          <a:xfrm>
            <a:off x="685800" y="536315"/>
            <a:ext cx="2971800" cy="943429"/>
            <a:chOff x="2284412" y="-1513341"/>
            <a:chExt cx="4800600" cy="1524000"/>
          </a:xfrm>
        </p:grpSpPr>
        <p:sp>
          <p:nvSpPr>
            <p:cNvPr id="18" name="Rectangle 17"/>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21" name="TextBox 20"/>
          <p:cNvSpPr txBox="1"/>
          <p:nvPr/>
        </p:nvSpPr>
        <p:spPr>
          <a:xfrm>
            <a:off x="685801" y="3099760"/>
            <a:ext cx="4632285" cy="923099"/>
          </a:xfrm>
          <a:prstGeom prst="rect">
            <a:avLst/>
          </a:prstGeom>
          <a:noFill/>
        </p:spPr>
        <p:txBody>
          <a:bodyPr wrap="square" lIns="89744" tIns="45606" rIns="89744" bIns="45606" rtlCol="0">
            <a:spAutoFit/>
          </a:bodyPr>
          <a:lstStyle/>
          <a:p>
            <a:pPr defTabSz="897762">
              <a:defRPr/>
            </a:pPr>
            <a:r>
              <a:rPr lang="en-US" altLang="zh-TW" sz="5400" dirty="0">
                <a:solidFill>
                  <a:srgbClr val="FFFFFF"/>
                </a:solidFill>
                <a:latin typeface="Raleway" panose="020B0503030101060003" pitchFamily="34" charset="0"/>
                <a:ea typeface="新細明體" panose="02020500000000000000" pitchFamily="18" charset="-120"/>
              </a:rPr>
              <a:t>20</a:t>
            </a:r>
            <a:r>
              <a:rPr lang="zh-TW" altLang="en-US" sz="5400" dirty="0">
                <a:solidFill>
                  <a:srgbClr val="FFFFFF"/>
                </a:solidFill>
                <a:latin typeface="Raleway" panose="020B0503030101060003" pitchFamily="34" charset="0"/>
                <a:ea typeface="新細明體" panose="02020500000000000000" pitchFamily="18" charset="-120"/>
              </a:rPr>
              <a:t> </a:t>
            </a:r>
            <a:r>
              <a:rPr lang="en-US" altLang="zh-TW" sz="5400" dirty="0">
                <a:solidFill>
                  <a:srgbClr val="FFFFFF"/>
                </a:solidFill>
                <a:latin typeface="Raleway" panose="020B0503030101060003" pitchFamily="34" charset="0"/>
                <a:ea typeface="新細明體" panose="02020500000000000000" pitchFamily="18" charset="-120"/>
              </a:rPr>
              <a:t>IBV</a:t>
            </a:r>
            <a:endParaRPr lang="en-US" sz="5400" dirty="0">
              <a:solidFill>
                <a:srgbClr val="FFFFFF"/>
              </a:solidFill>
              <a:latin typeface="Raleway" panose="020B0503030101060003" pitchFamily="34" charset="0"/>
            </a:endParaRPr>
          </a:p>
        </p:txBody>
      </p:sp>
      <p:sp>
        <p:nvSpPr>
          <p:cNvPr id="22" name="TextBox 21"/>
          <p:cNvSpPr txBox="1"/>
          <p:nvPr/>
        </p:nvSpPr>
        <p:spPr>
          <a:xfrm>
            <a:off x="682997" y="5054372"/>
            <a:ext cx="4632285" cy="923099"/>
          </a:xfrm>
          <a:prstGeom prst="rect">
            <a:avLst/>
          </a:prstGeom>
          <a:noFill/>
        </p:spPr>
        <p:txBody>
          <a:bodyPr wrap="square" lIns="89744" tIns="45606" rIns="89744" bIns="45606" rtlCol="0">
            <a:spAutoFit/>
          </a:bodyPr>
          <a:lstStyle/>
          <a:p>
            <a:pPr defTabSz="897762">
              <a:defRPr/>
            </a:pPr>
            <a:r>
              <a:rPr lang="en-US" altLang="zh-TW" sz="5400" dirty="0">
                <a:solidFill>
                  <a:srgbClr val="FFFFFF"/>
                </a:solidFill>
                <a:latin typeface="Raleway" panose="020B0503030101060003" pitchFamily="34" charset="0"/>
                <a:ea typeface="新細明體" panose="02020500000000000000" pitchFamily="18" charset="-120"/>
              </a:rPr>
              <a:t>150</a:t>
            </a:r>
            <a:r>
              <a:rPr lang="zh-TW" altLang="en-US" sz="5400" dirty="0">
                <a:solidFill>
                  <a:srgbClr val="FFFFFF"/>
                </a:solidFill>
                <a:latin typeface="Raleway" panose="020B0503030101060003" pitchFamily="34" charset="0"/>
                <a:ea typeface="新細明體" panose="02020500000000000000" pitchFamily="18" charset="-120"/>
              </a:rPr>
              <a:t> </a:t>
            </a:r>
            <a:r>
              <a:rPr lang="en-US" altLang="zh-TW" sz="5400" dirty="0">
                <a:solidFill>
                  <a:srgbClr val="FFFFFF"/>
                </a:solidFill>
                <a:latin typeface="Raleway" panose="020B0503030101060003" pitchFamily="34" charset="0"/>
                <a:ea typeface="新細明體" panose="02020500000000000000" pitchFamily="18" charset="-120"/>
              </a:rPr>
              <a:t>IBV</a:t>
            </a:r>
            <a:endParaRPr lang="en-US" sz="5400" dirty="0">
              <a:solidFill>
                <a:srgbClr val="FFFFFF"/>
              </a:solidFill>
              <a:latin typeface="Raleway" panose="020B0503030101060003" pitchFamily="34" charset="0"/>
            </a:endParaRPr>
          </a:p>
        </p:txBody>
      </p:sp>
      <p:sp>
        <p:nvSpPr>
          <p:cNvPr id="14" name="TextBox 13"/>
          <p:cNvSpPr txBox="1"/>
          <p:nvPr/>
        </p:nvSpPr>
        <p:spPr>
          <a:xfrm>
            <a:off x="4572000" y="5909804"/>
            <a:ext cx="7543800" cy="830997"/>
          </a:xfrm>
          <a:prstGeom prst="rect">
            <a:avLst/>
          </a:prstGeom>
          <a:noFill/>
        </p:spPr>
        <p:txBody>
          <a:bodyPr wrap="square" rtlCol="0">
            <a:spAutoFit/>
          </a:bodyPr>
          <a:lstStyle/>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*成功購買保險計劃可獲得固定</a:t>
            </a:r>
            <a:r>
              <a:rPr lang="en-US" altLang="zh-TW" sz="1200" dirty="0">
                <a:solidFill>
                  <a:prstClr val="white"/>
                </a:solidFill>
                <a:latin typeface="微軟正黑體" panose="020B0604030504040204" pitchFamily="34" charset="-120"/>
                <a:ea typeface="微軟正黑體" panose="020B0604030504040204" pitchFamily="34" charset="-120"/>
              </a:rPr>
              <a:t>IBV</a:t>
            </a: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*資</a:t>
            </a:r>
            <a:r>
              <a:rPr lang="zh-TW" altLang="en-US" sz="1200" dirty="0">
                <a:solidFill>
                  <a:prstClr val="white"/>
                </a:solidFill>
                <a:latin typeface="微軟正黑體" panose="020B0604030504040204" pitchFamily="34" charset="-120"/>
                <a:ea typeface="微軟正黑體" panose="020B0604030504040204" pitchFamily="34" charset="-120"/>
              </a:rPr>
              <a:t>料由富衛保險有限公司</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「富衛」</a:t>
            </a:r>
            <a:r>
              <a:rPr lang="en-US" altLang="zh-TW" sz="1200" dirty="0">
                <a:solidFill>
                  <a:prstClr val="white"/>
                </a:solidFill>
                <a:latin typeface="微軟正黑體" panose="020B0604030504040204" pitchFamily="34" charset="-120"/>
                <a:ea typeface="微軟正黑體" panose="020B0604030504040204" pitchFamily="34" charset="-120"/>
              </a:rPr>
              <a:t>)</a:t>
            </a:r>
            <a:r>
              <a:rPr lang="zh-TW" altLang="en-US" sz="1200" dirty="0">
                <a:solidFill>
                  <a:prstClr val="white"/>
                </a:solidFill>
                <a:latin typeface="微軟正黑體" panose="020B0604030504040204" pitchFamily="34" charset="-120"/>
                <a:ea typeface="微軟正黑體" panose="020B0604030504040204" pitchFamily="34" charset="-120"/>
              </a:rPr>
              <a:t>提</a:t>
            </a:r>
            <a:r>
              <a:rPr lang="zh-TW" altLang="en-US" sz="1200" dirty="0">
                <a:solidFill>
                  <a:prstClr val="white"/>
                </a:solidFill>
                <a:latin typeface="微軟正黑體" panose="020B0604030504040204" pitchFamily="34" charset="-120"/>
                <a:ea typeface="微軟正黑體" panose="020B0604030504040204" pitchFamily="34" charset="-120"/>
              </a:rPr>
              <a:t>供</a:t>
            </a:r>
            <a:endParaRPr lang="en-US" altLang="zh-TW" sz="12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a:t>
            </a:r>
            <a:r>
              <a:rPr lang="en-US" altLang="zh-TW" sz="1200" b="1" dirty="0">
                <a:solidFill>
                  <a:prstClr val="white"/>
                </a:solidFill>
                <a:latin typeface="微軟正黑體" panose="020B0604030504040204" pitchFamily="34" charset="-120"/>
                <a:ea typeface="微軟正黑體" panose="020B0604030504040204" pitchFamily="34" charset="-120"/>
              </a:rPr>
              <a:t>FWD</a:t>
            </a:r>
            <a:r>
              <a:rPr lang="zh-TW" altLang="en-US" sz="1200" b="1" dirty="0">
                <a:solidFill>
                  <a:prstClr val="white"/>
                </a:solidFill>
                <a:latin typeface="微軟正黑體" panose="020B0604030504040204" pitchFamily="34" charset="-120"/>
                <a:ea typeface="微軟正黑體" panose="020B0604030504040204" pitchFamily="34" charset="-120"/>
              </a:rPr>
              <a:t>富衛揀易保系列 </a:t>
            </a:r>
            <a:r>
              <a:rPr lang="en-US" altLang="zh-TW" sz="1200" b="1" dirty="0">
                <a:solidFill>
                  <a:prstClr val="white"/>
                </a:solidFill>
                <a:latin typeface="微軟正黑體" panose="020B0604030504040204" pitchFamily="34" charset="-120"/>
                <a:ea typeface="微軟正黑體" panose="020B0604030504040204" pitchFamily="34" charset="-120"/>
              </a:rPr>
              <a:t>- </a:t>
            </a:r>
            <a:r>
              <a:rPr lang="zh-TW" altLang="en-US" sz="1200" b="1" dirty="0">
                <a:solidFill>
                  <a:prstClr val="white"/>
                </a:solidFill>
                <a:latin typeface="微軟正黑體" panose="020B0604030504040204" pitchFamily="34" charset="-120"/>
                <a:ea typeface="微軟正黑體" panose="020B0604030504040204" pitchFamily="34" charset="-120"/>
              </a:rPr>
              <a:t>揀易保癌症保障計</a:t>
            </a:r>
            <a:r>
              <a:rPr lang="zh-TW" altLang="en-US" sz="1200" b="1" dirty="0">
                <a:solidFill>
                  <a:prstClr val="white"/>
                </a:solidFill>
                <a:latin typeface="微軟正黑體" panose="020B0604030504040204" pitchFamily="34" charset="-120"/>
                <a:ea typeface="微軟正黑體" panose="020B0604030504040204" pitchFamily="34" charset="-120"/>
              </a:rPr>
              <a:t>劃及</a:t>
            </a:r>
            <a:r>
              <a:rPr lang="en-US" altLang="zh-TW" sz="1200" b="1" dirty="0">
                <a:solidFill>
                  <a:prstClr val="white"/>
                </a:solidFill>
                <a:latin typeface="微軟正黑體" panose="020B0604030504040204" pitchFamily="34" charset="-120"/>
                <a:ea typeface="微軟正黑體" panose="020B0604030504040204" pitchFamily="34" charset="-120"/>
              </a:rPr>
              <a:t>FWD</a:t>
            </a:r>
            <a:r>
              <a:rPr lang="zh-TW" altLang="en-US" sz="1200" b="1" dirty="0">
                <a:solidFill>
                  <a:prstClr val="white"/>
                </a:solidFill>
                <a:latin typeface="微軟正黑體" panose="020B0604030504040204" pitchFamily="34" charset="-120"/>
                <a:ea typeface="微軟正黑體" panose="020B0604030504040204" pitchFamily="34" charset="-120"/>
              </a:rPr>
              <a:t>富衛「守衛您」保費回贈住院保障計</a:t>
            </a:r>
            <a:r>
              <a:rPr lang="zh-TW" altLang="en-US" sz="1200" b="1" dirty="0">
                <a:solidFill>
                  <a:prstClr val="white"/>
                </a:solidFill>
                <a:latin typeface="微軟正黑體" panose="020B0604030504040204" pitchFamily="34" charset="-120"/>
                <a:ea typeface="微軟正黑體" panose="020B0604030504040204" pitchFamily="34" charset="-120"/>
              </a:rPr>
              <a:t>劃</a:t>
            </a:r>
            <a:r>
              <a:rPr lang="zh-TW" altLang="en-US" sz="1200" dirty="0">
                <a:solidFill>
                  <a:prstClr val="white"/>
                </a:solidFill>
                <a:latin typeface="微軟正黑體" panose="020B0604030504040204" pitchFamily="34" charset="-120"/>
                <a:ea typeface="微軟正黑體" panose="020B0604030504040204" pitchFamily="34" charset="-120"/>
              </a:rPr>
              <a:t>由</a:t>
            </a:r>
            <a:r>
              <a:rPr lang="zh-TW" altLang="en-US" sz="1200" dirty="0">
                <a:solidFill>
                  <a:prstClr val="white"/>
                </a:solidFill>
                <a:latin typeface="微軟正黑體" panose="020B0604030504040204" pitchFamily="34" charset="-120"/>
                <a:ea typeface="微軟正黑體" panose="020B0604030504040204" pitchFamily="34" charset="-120"/>
              </a:rPr>
              <a:t>富衛承</a:t>
            </a:r>
            <a:r>
              <a:rPr lang="zh-TW" altLang="en-US" sz="1200" dirty="0">
                <a:solidFill>
                  <a:prstClr val="white"/>
                </a:solidFill>
                <a:latin typeface="微軟正黑體" panose="020B0604030504040204" pitchFamily="34" charset="-120"/>
                <a:ea typeface="微軟正黑體" panose="020B0604030504040204" pitchFamily="34" charset="-120"/>
              </a:rPr>
              <a:t>保</a:t>
            </a:r>
            <a:endParaRPr lang="zh-TW" altLang="en-US" sz="1200" dirty="0">
              <a:solidFill>
                <a:prstClr val="white"/>
              </a:solidFill>
              <a:latin typeface="微軟正黑體" panose="020B0604030504040204" pitchFamily="34" charset="-120"/>
              <a:ea typeface="微軟正黑體" panose="020B0604030504040204" pitchFamily="34" charset="-120"/>
            </a:endParaRPr>
          </a:p>
          <a:p>
            <a:pPr algn="r">
              <a:defRPr/>
            </a:pPr>
            <a:r>
              <a:rPr lang="zh-TW" altLang="en-US" sz="1200" dirty="0">
                <a:solidFill>
                  <a:prstClr val="white"/>
                </a:solidFill>
                <a:latin typeface="微軟正黑體" panose="020B0604030504040204" pitchFamily="34" charset="-120"/>
                <a:ea typeface="微軟正黑體" panose="020B0604030504040204" pitchFamily="34" charset="-120"/>
              </a:rPr>
              <a:t>*產</a:t>
            </a:r>
            <a:r>
              <a:rPr lang="zh-TW" altLang="en-US" sz="1200" dirty="0">
                <a:solidFill>
                  <a:prstClr val="white"/>
                </a:solidFill>
                <a:latin typeface="微軟正黑體" panose="020B0604030504040204" pitchFamily="34" charset="-120"/>
                <a:ea typeface="微軟正黑體" panose="020B0604030504040204" pitchFamily="34" charset="-120"/>
              </a:rPr>
              <a:t>品詳情請參閱產品網頁及保單條</a:t>
            </a:r>
            <a:r>
              <a:rPr lang="zh-TW" altLang="en-US" sz="1200" dirty="0">
                <a:solidFill>
                  <a:prstClr val="white"/>
                </a:solidFill>
                <a:latin typeface="微軟正黑體" panose="020B0604030504040204" pitchFamily="34" charset="-120"/>
                <a:ea typeface="微軟正黑體" panose="020B0604030504040204" pitchFamily="34" charset="-120"/>
              </a:rPr>
              <a:t>款</a:t>
            </a:r>
            <a:endParaRPr lang="zh-TW" altLang="en-US" sz="12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075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966" y="-1820300"/>
            <a:ext cx="5779635" cy="8665120"/>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5/F </a:t>
            </a:r>
            <a:r>
              <a:rPr lang="zh-TW" altLang="en-US" sz="1600" b="1" dirty="0">
                <a:solidFill>
                  <a:prstClr val="white"/>
                </a:solidFill>
                <a:latin typeface="微軟正黑體" panose="020B0604030504040204" pitchFamily="34" charset="-120"/>
                <a:ea typeface="微軟正黑體" panose="020B0604030504040204" pitchFamily="34" charset="-120"/>
              </a:rPr>
              <a:t>消閒</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4</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5</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5</a:t>
            </a:r>
            <a:endParaRPr lang="en-US" sz="1100" dirty="0">
              <a:solidFill>
                <a:srgbClr val="FFFF00"/>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6611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1588" y="0"/>
            <a:ext cx="12192000" cy="6858000"/>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8" name="TextBox 7"/>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5</a:t>
            </a:r>
            <a:r>
              <a:rPr lang="en-US" b="1" dirty="0">
                <a:solidFill>
                  <a:prstClr val="white"/>
                </a:solidFill>
                <a:latin typeface="微軟正黑體" panose="020B0604030504040204" pitchFamily="34" charset="-120"/>
                <a:ea typeface="微軟正黑體" panose="020B0604030504040204" pitchFamily="34" charset="-120"/>
              </a:rPr>
              <a:t>/F </a:t>
            </a:r>
            <a:r>
              <a:rPr lang="zh-TW" altLang="en-US" b="1" dirty="0">
                <a:solidFill>
                  <a:prstClr val="white"/>
                </a:solidFill>
                <a:latin typeface="微軟正黑體" panose="020B0604030504040204" pitchFamily="34" charset="-120"/>
                <a:ea typeface="微軟正黑體" panose="020B0604030504040204" pitchFamily="34" charset="-120"/>
              </a:rPr>
              <a:t>消閒</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2156375" y="1600200"/>
            <a:ext cx="7882427" cy="36576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6053" y="3042109"/>
            <a:ext cx="2164372" cy="535364"/>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5831" b="12640"/>
          <a:stretch/>
        </p:blipFill>
        <p:spPr>
          <a:xfrm>
            <a:off x="4940819" y="3938119"/>
            <a:ext cx="1918606" cy="561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265" y="3066146"/>
            <a:ext cx="2533180" cy="4614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0613" y="3938120"/>
            <a:ext cx="1905000" cy="485293"/>
          </a:xfrm>
          <a:prstGeom prst="rect">
            <a:avLst/>
          </a:prstGeom>
        </p:spPr>
      </p:pic>
      <p:grpSp>
        <p:nvGrpSpPr>
          <p:cNvPr id="19" name="Group 18"/>
          <p:cNvGrpSpPr/>
          <p:nvPr/>
        </p:nvGrpSpPr>
        <p:grpSpPr>
          <a:xfrm>
            <a:off x="6595653" y="1857782"/>
            <a:ext cx="1737461" cy="1004004"/>
            <a:chOff x="6999056" y="1810206"/>
            <a:chExt cx="1737461" cy="1004004"/>
          </a:xfrm>
        </p:grpSpPr>
        <p:sp>
          <p:nvSpPr>
            <p:cNvPr id="18" name="Rectangle 17"/>
            <p:cNvSpPr/>
            <p:nvPr/>
          </p:nvSpPr>
          <p:spPr>
            <a:xfrm>
              <a:off x="7084815" y="1969515"/>
              <a:ext cx="1600397" cy="685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9056" y="1810206"/>
              <a:ext cx="1737461" cy="1004004"/>
            </a:xfrm>
            <a:prstGeom prst="rect">
              <a:avLst/>
            </a:prstGeom>
          </p:spPr>
        </p:pic>
      </p:grpSp>
      <p:grpSp>
        <p:nvGrpSpPr>
          <p:cNvPr id="22" name="Group 21"/>
          <p:cNvGrpSpPr/>
          <p:nvPr/>
        </p:nvGrpSpPr>
        <p:grpSpPr>
          <a:xfrm>
            <a:off x="3700258" y="2015108"/>
            <a:ext cx="2388412" cy="685801"/>
            <a:chOff x="3117830" y="1910395"/>
            <a:chExt cx="2388412" cy="685801"/>
          </a:xfrm>
        </p:grpSpPr>
        <p:grpSp>
          <p:nvGrpSpPr>
            <p:cNvPr id="16" name="Group 15"/>
            <p:cNvGrpSpPr/>
            <p:nvPr/>
          </p:nvGrpSpPr>
          <p:grpSpPr>
            <a:xfrm>
              <a:off x="3117830" y="1910395"/>
              <a:ext cx="2388412" cy="685801"/>
              <a:chOff x="2569396" y="4123367"/>
              <a:chExt cx="2388412" cy="685801"/>
            </a:xfrm>
          </p:grpSpPr>
          <p:sp>
            <p:nvSpPr>
              <p:cNvPr id="15" name="Rectangle 14"/>
              <p:cNvSpPr/>
              <p:nvPr/>
            </p:nvSpPr>
            <p:spPr>
              <a:xfrm>
                <a:off x="2569396" y="4123367"/>
                <a:ext cx="2388412" cy="685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34236" b="31129"/>
              <a:stretch/>
            </p:blipFill>
            <p:spPr>
              <a:xfrm>
                <a:off x="2650378" y="4196312"/>
                <a:ext cx="1523248" cy="527579"/>
              </a:xfrm>
              <a:prstGeom prst="rect">
                <a:avLst/>
              </a:prstGeom>
            </p:spPr>
          </p:pic>
        </p:gr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9012" y="1957478"/>
              <a:ext cx="617136" cy="617136"/>
            </a:xfrm>
            <a:prstGeom prst="rect">
              <a:avLst/>
            </a:prstGeom>
          </p:spPr>
        </p:pic>
      </p:gr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6032" y="3940370"/>
            <a:ext cx="1610766" cy="516969"/>
          </a:xfrm>
          <a:prstGeom prst="rect">
            <a:avLst/>
          </a:prstGeom>
        </p:spPr>
      </p:pic>
    </p:spTree>
    <p:extLst>
      <p:ext uri="{BB962C8B-B14F-4D97-AF65-F5344CB8AC3E}">
        <p14:creationId xmlns:p14="http://schemas.microsoft.com/office/powerpoint/2010/main" val="62123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025" r="8277"/>
          <a:stretch/>
        </p:blipFill>
        <p:spPr>
          <a:xfrm>
            <a:off x="-457200" y="1"/>
            <a:ext cx="6705600" cy="685704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6607"/>
          <a:stretch/>
        </p:blipFill>
        <p:spPr>
          <a:xfrm>
            <a:off x="6248401" y="0"/>
            <a:ext cx="5942012" cy="6858000"/>
          </a:xfrm>
          <a:prstGeom prst="rect">
            <a:avLst/>
          </a:prstGeom>
        </p:spPr>
      </p:pic>
      <p:sp>
        <p:nvSpPr>
          <p:cNvPr id="11" name="Rectangle 10"/>
          <p:cNvSpPr/>
          <p:nvPr/>
        </p:nvSpPr>
        <p:spPr>
          <a:xfrm>
            <a:off x="6248400" y="0"/>
            <a:ext cx="5942014"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6477000" y="1563470"/>
            <a:ext cx="5334000" cy="646331"/>
          </a:xfrm>
          <a:prstGeom prst="rect">
            <a:avLst/>
          </a:prstGeom>
          <a:noFill/>
        </p:spPr>
        <p:txBody>
          <a:bodyPr wrap="square" rtlCol="0">
            <a:spAutoFit/>
          </a:bodyPr>
          <a:lstStyle/>
          <a:p>
            <a:pPr algn="r"/>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夥伴商店產品目錄數量</a:t>
            </a:r>
            <a:endParaRPr 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4" name="TextBox 13"/>
          <p:cNvSpPr txBox="1"/>
          <p:nvPr/>
        </p:nvSpPr>
        <p:spPr>
          <a:xfrm>
            <a:off x="5943600" y="2219186"/>
            <a:ext cx="5867400" cy="1107996"/>
          </a:xfrm>
          <a:prstGeom prst="rect">
            <a:avLst/>
          </a:prstGeom>
          <a:noFill/>
        </p:spPr>
        <p:txBody>
          <a:bodyPr wrap="square" rtlCol="0">
            <a:spAutoFit/>
          </a:bodyPr>
          <a:lstStyle/>
          <a:p>
            <a:pPr algn="r"/>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增加了 </a:t>
            </a:r>
            <a:r>
              <a:rPr lang="en-US" altLang="zh-TW" sz="6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10,00</a:t>
            </a:r>
            <a:r>
              <a:rPr lang="zh-TW" altLang="en-US" sz="6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件</a:t>
            </a:r>
            <a:endParaRPr 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TextBox 14"/>
          <p:cNvSpPr txBox="1"/>
          <p:nvPr/>
        </p:nvSpPr>
        <p:spPr>
          <a:xfrm>
            <a:off x="8382000" y="5791200"/>
            <a:ext cx="3352800" cy="369332"/>
          </a:xfrm>
          <a:prstGeom prst="rect">
            <a:avLst/>
          </a:prstGeom>
          <a:noFill/>
        </p:spPr>
        <p:txBody>
          <a:bodyPr wrap="square" rtlCol="0">
            <a:spAutoFit/>
          </a:bodyPr>
          <a:lstStyle/>
          <a:p>
            <a:pPr algn="r"/>
            <a:r>
              <a:rPr lang="zh-TW" altLang="en-US" dirty="0">
                <a:solidFill>
                  <a:prstClr val="white"/>
                </a:solidFill>
                <a:latin typeface="微軟正黑體" panose="020B0604030504040204" pitchFamily="34" charset="-120"/>
                <a:ea typeface="微軟正黑體" panose="020B0604030504040204" pitchFamily="34" charset="-120"/>
              </a:rPr>
              <a:t>由上次</a:t>
            </a:r>
            <a:r>
              <a:rPr lang="en-US" altLang="zh-TW" dirty="0">
                <a:solidFill>
                  <a:prstClr val="white"/>
                </a:solidFill>
                <a:latin typeface="微軟正黑體" panose="020B0604030504040204" pitchFamily="34" charset="-120"/>
                <a:ea typeface="微軟正黑體" panose="020B0604030504040204" pitchFamily="34" charset="-120"/>
              </a:rPr>
              <a:t>2018</a:t>
            </a:r>
            <a:r>
              <a:rPr lang="zh-TW" altLang="en-US" dirty="0">
                <a:solidFill>
                  <a:prstClr val="white"/>
                </a:solidFill>
                <a:latin typeface="微軟正黑體" panose="020B0604030504040204" pitchFamily="34" charset="-120"/>
                <a:ea typeface="微軟正黑體" panose="020B0604030504040204" pitchFamily="34" charset="-120"/>
              </a:rPr>
              <a:t>美安香港年</a:t>
            </a:r>
            <a:r>
              <a:rPr lang="zh-TW" altLang="en-US" dirty="0">
                <a:solidFill>
                  <a:prstClr val="white"/>
                </a:solidFill>
                <a:latin typeface="微軟正黑體" panose="020B0604030504040204" pitchFamily="34" charset="-120"/>
                <a:ea typeface="微軟正黑體" panose="020B0604030504040204" pitchFamily="34" charset="-120"/>
              </a:rPr>
              <a:t>會至今</a:t>
            </a:r>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1588" y="-9485"/>
            <a:ext cx="6246813"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95242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88" y="1"/>
            <a:ext cx="12188824" cy="6857687"/>
            <a:chOff x="0" y="0"/>
            <a:chExt cx="12188824" cy="6857687"/>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5412" cy="685768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61411" y="0"/>
              <a:ext cx="3427413" cy="6857687"/>
            </a:xfrm>
            <a:prstGeom prst="rect">
              <a:avLst/>
            </a:prstGeom>
          </p:spPr>
        </p:pic>
      </p:grpSp>
      <p:sp>
        <p:nvSpPr>
          <p:cNvPr id="10" name="Rectangle 9"/>
          <p:cNvSpPr/>
          <p:nvPr/>
        </p:nvSpPr>
        <p:spPr>
          <a:xfrm>
            <a:off x="1588" y="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3" name="Group 12"/>
          <p:cNvGrpSpPr/>
          <p:nvPr/>
        </p:nvGrpSpPr>
        <p:grpSpPr>
          <a:xfrm>
            <a:off x="9906000" y="457200"/>
            <a:ext cx="1575886" cy="1557062"/>
            <a:chOff x="5789612" y="438150"/>
            <a:chExt cx="2332917" cy="2305050"/>
          </a:xfrm>
        </p:grpSpPr>
        <p:sp>
          <p:nvSpPr>
            <p:cNvPr id="12" name="Rectangle 11"/>
            <p:cNvSpPr/>
            <p:nvPr/>
          </p:nvSpPr>
          <p:spPr>
            <a:xfrm>
              <a:off x="5789612" y="457200"/>
              <a:ext cx="2286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479" y="438150"/>
              <a:ext cx="2305050" cy="2305050"/>
            </a:xfrm>
            <a:prstGeom prst="rect">
              <a:avLst/>
            </a:prstGeom>
          </p:spPr>
        </p:pic>
      </p:grpSp>
      <p:sp>
        <p:nvSpPr>
          <p:cNvPr id="14" name="Rectangle 13"/>
          <p:cNvSpPr/>
          <p:nvPr/>
        </p:nvSpPr>
        <p:spPr>
          <a:xfrm>
            <a:off x="4648200" y="2882012"/>
            <a:ext cx="7542212" cy="344258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4998696" y="3062481"/>
            <a:ext cx="6964704" cy="2246769"/>
          </a:xfrm>
          <a:prstGeom prst="rect">
            <a:avLst/>
          </a:prstGeom>
        </p:spPr>
        <p:txBody>
          <a:bodyPr wrap="square">
            <a:spAutoFit/>
          </a:bodyPr>
          <a:lstStyle/>
          <a:p>
            <a:r>
              <a:rPr lang="en-US" altLang="zh-TW" sz="2000" dirty="0">
                <a:solidFill>
                  <a:prstClr val="white"/>
                </a:solidFill>
                <a:latin typeface="微軟正黑體" panose="020B0604030504040204" pitchFamily="34" charset="-120"/>
                <a:ea typeface="微軟正黑體" panose="020B0604030504040204" pitchFamily="34" charset="-120"/>
              </a:rPr>
              <a:t>MOOV</a:t>
            </a:r>
            <a:r>
              <a:rPr lang="zh-TW" altLang="en-US" sz="2000" dirty="0">
                <a:solidFill>
                  <a:prstClr val="white"/>
                </a:solidFill>
                <a:latin typeface="微軟正黑體" panose="020B0604030504040204" pitchFamily="34" charset="-120"/>
                <a:ea typeface="微軟正黑體" panose="020B0604030504040204" pitchFamily="34" charset="-120"/>
              </a:rPr>
              <a:t>一個屬於香港人的音樂服務，龐大音樂庫每日為你帶來本地新歌搶先聽，最熱</a:t>
            </a:r>
            <a:r>
              <a:rPr lang="en-US" altLang="zh-TW" sz="2000" dirty="0">
                <a:solidFill>
                  <a:prstClr val="white"/>
                </a:solidFill>
                <a:latin typeface="微軟正黑體" panose="020B0604030504040204" pitchFamily="34" charset="-120"/>
                <a:ea typeface="微軟正黑體" panose="020B0604030504040204" pitchFamily="34" charset="-120"/>
              </a:rPr>
              <a:t>K-pop</a:t>
            </a:r>
            <a:r>
              <a:rPr lang="zh-TW" altLang="en-US" sz="2000" dirty="0">
                <a:solidFill>
                  <a:prstClr val="white"/>
                </a:solidFill>
                <a:latin typeface="微軟正黑體" panose="020B0604030504040204" pitchFamily="34" charset="-120"/>
                <a:ea typeface="微軟正黑體" panose="020B0604030504040204" pitchFamily="34" charset="-120"/>
              </a:rPr>
              <a:t>及韓劇歌曲，還有日本及英美等更多地方的音樂，由最新到最經典都可以一按在線及離線聽</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歌</a:t>
            </a:r>
            <a:r>
              <a:rPr lang="zh-TW" altLang="en-US" sz="2000" dirty="0">
                <a:solidFill>
                  <a:prstClr val="white"/>
                </a:solidFill>
                <a:latin typeface="微軟正黑體" panose="020B0604030504040204" pitchFamily="34" charset="-120"/>
                <a:ea typeface="微軟正黑體" panose="020B0604030504040204" pitchFamily="34" charset="-120"/>
              </a:rPr>
              <a:t>曲以</a:t>
            </a:r>
            <a:r>
              <a:rPr lang="en-US" altLang="zh-TW" sz="2000" dirty="0" err="1">
                <a:solidFill>
                  <a:prstClr val="white"/>
                </a:solidFill>
                <a:latin typeface="微軟正黑體" panose="020B0604030504040204" pitchFamily="34" charset="-120"/>
                <a:ea typeface="微軟正黑體" panose="020B0604030504040204" pitchFamily="34" charset="-120"/>
              </a:rPr>
              <a:t>HiFi</a:t>
            </a:r>
            <a:r>
              <a:rPr lang="zh-TW" altLang="en-US" sz="2000" dirty="0">
                <a:solidFill>
                  <a:prstClr val="white"/>
                </a:solidFill>
                <a:latin typeface="微軟正黑體" panose="020B0604030504040204" pitchFamily="34" charset="-120"/>
                <a:ea typeface="微軟正黑體" panose="020B0604030504040204" pitchFamily="34" charset="-120"/>
              </a:rPr>
              <a:t>無損音質播放，演唱會及</a:t>
            </a:r>
            <a:r>
              <a:rPr lang="en-US" altLang="zh-TW" sz="2000" dirty="0">
                <a:solidFill>
                  <a:prstClr val="white"/>
                </a:solidFill>
                <a:latin typeface="微軟正黑體" panose="020B0604030504040204" pitchFamily="34" charset="-120"/>
                <a:ea typeface="微軟正黑體" panose="020B0604030504040204" pitchFamily="34" charset="-120"/>
              </a:rPr>
              <a:t>MV</a:t>
            </a:r>
            <a:r>
              <a:rPr lang="zh-TW" altLang="en-US" sz="2000" dirty="0">
                <a:solidFill>
                  <a:prstClr val="white"/>
                </a:solidFill>
                <a:latin typeface="微軟正黑體" panose="020B0604030504040204" pitchFamily="34" charset="-120"/>
                <a:ea typeface="微軟正黑體" panose="020B0604030504040204" pitchFamily="34" charset="-120"/>
              </a:rPr>
              <a:t>影片亦以</a:t>
            </a:r>
            <a:r>
              <a:rPr lang="en-US" altLang="zh-TW" sz="2000" dirty="0">
                <a:solidFill>
                  <a:prstClr val="white"/>
                </a:solidFill>
                <a:latin typeface="微軟正黑體" panose="020B0604030504040204" pitchFamily="34" charset="-120"/>
                <a:ea typeface="微軟正黑體" panose="020B0604030504040204" pitchFamily="34" charset="-120"/>
              </a:rPr>
              <a:t>1080p</a:t>
            </a:r>
            <a:r>
              <a:rPr lang="zh-TW" altLang="en-US" sz="2000" dirty="0">
                <a:solidFill>
                  <a:prstClr val="white"/>
                </a:solidFill>
                <a:latin typeface="微軟正黑體" panose="020B0604030504040204" pitchFamily="34" charset="-120"/>
                <a:ea typeface="微軟正黑體" panose="020B0604030504040204" pitchFamily="34" charset="-120"/>
              </a:rPr>
              <a:t>高清播放，給你最高質素的音樂享受</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grpSp>
        <p:nvGrpSpPr>
          <p:cNvPr id="16" name="Group 15"/>
          <p:cNvGrpSpPr/>
          <p:nvPr/>
        </p:nvGrpSpPr>
        <p:grpSpPr>
          <a:xfrm>
            <a:off x="1589" y="304800"/>
            <a:ext cx="2567645" cy="532612"/>
            <a:chOff x="10313324" y="457200"/>
            <a:chExt cx="2567645" cy="532612"/>
          </a:xfrm>
        </p:grpSpPr>
        <p:sp>
          <p:nvSpPr>
            <p:cNvPr id="17" name="Snip Single Corner Rectangle 16"/>
            <p:cNvSpPr/>
            <p:nvPr/>
          </p:nvSpPr>
          <p:spPr>
            <a:xfrm>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10851469" y="494906"/>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5445" y="494906"/>
              <a:ext cx="457200" cy="457200"/>
            </a:xfrm>
            <a:prstGeom prst="rect">
              <a:avLst/>
            </a:prstGeom>
          </p:spPr>
        </p:pic>
      </p:grpSp>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t="21374" b="28042"/>
          <a:stretch/>
        </p:blipFill>
        <p:spPr>
          <a:xfrm>
            <a:off x="8799512" y="-13094"/>
            <a:ext cx="2108983" cy="1066800"/>
          </a:xfrm>
          <a:prstGeom prst="rect">
            <a:avLst/>
          </a:prstGeom>
        </p:spPr>
      </p:pic>
      <p:grpSp>
        <p:nvGrpSpPr>
          <p:cNvPr id="21" name="Group 20"/>
          <p:cNvGrpSpPr/>
          <p:nvPr/>
        </p:nvGrpSpPr>
        <p:grpSpPr>
          <a:xfrm>
            <a:off x="7473962" y="5369350"/>
            <a:ext cx="4901725" cy="945951"/>
            <a:chOff x="7196992" y="-1576008"/>
            <a:chExt cx="4901725" cy="945951"/>
          </a:xfrm>
        </p:grpSpPr>
        <p:pic>
          <p:nvPicPr>
            <p:cNvPr id="22" name="Picture 21"/>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3" name="Picture 22"/>
            <p:cNvPicPr>
              <a:picLocks noChangeAspect="1"/>
            </p:cNvPicPr>
            <p:nvPr/>
          </p:nvPicPr>
          <p:blipFill rotWithShape="1">
            <a:blip r:embed="rId8" cstate="print">
              <a:biLevel thresh="2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spTree>
    <p:extLst>
      <p:ext uri="{BB962C8B-B14F-4D97-AF65-F5344CB8AC3E}">
        <p14:creationId xmlns:p14="http://schemas.microsoft.com/office/powerpoint/2010/main" val="3086216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00400" y="-21986"/>
            <a:ext cx="10778044" cy="6879985"/>
            <a:chOff x="1827809" y="0"/>
            <a:chExt cx="10743603"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809" y="0"/>
              <a:ext cx="10743603" cy="6858000"/>
            </a:xfrm>
            <a:prstGeom prst="rect">
              <a:avLst/>
            </a:prstGeom>
          </p:spPr>
        </p:pic>
        <p:pic>
          <p:nvPicPr>
            <p:cNvPr id="82" name="Picture 8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4973739" y="3164506"/>
              <a:ext cx="762000" cy="170375"/>
            </a:xfrm>
            <a:prstGeom prst="rect">
              <a:avLst/>
            </a:prstGeom>
          </p:spPr>
        </p:pic>
      </p:grpSp>
      <p:pic>
        <p:nvPicPr>
          <p:cNvPr id="129" name="Picture 128"/>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8">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altLang="zh-TW" sz="1600" b="1" dirty="0">
                <a:solidFill>
                  <a:prstClr val="white"/>
                </a:solidFill>
                <a:latin typeface="微軟正黑體" panose="020B0604030504040204" pitchFamily="34" charset="-120"/>
                <a:ea typeface="微軟正黑體" panose="020B0604030504040204" pitchFamily="34" charset="-120"/>
              </a:rPr>
              <a:t>6</a:t>
            </a:r>
            <a:r>
              <a:rPr lang="en-US" sz="1600" b="1" dirty="0">
                <a:solidFill>
                  <a:prstClr val="white"/>
                </a:solidFill>
                <a:latin typeface="微軟正黑體" panose="020B0604030504040204" pitchFamily="34" charset="-120"/>
                <a:ea typeface="微軟正黑體" panose="020B0604030504040204" pitchFamily="34" charset="-120"/>
              </a:rPr>
              <a:t>/F </a:t>
            </a:r>
            <a:r>
              <a:rPr lang="zh-TW" altLang="en-US" sz="1600" b="1" dirty="0">
                <a:solidFill>
                  <a:prstClr val="white"/>
                </a:solidFill>
                <a:latin typeface="微軟正黑體" panose="020B0604030504040204" pitchFamily="34" charset="-120"/>
                <a:ea typeface="微軟正黑體" panose="020B0604030504040204" pitchFamily="34" charset="-120"/>
              </a:rPr>
              <a:t>美食廣場</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20"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1"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8"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9"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5"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6">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5</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9727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6</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6</a:t>
            </a:r>
            <a:endParaRPr lang="en-US" sz="1100" dirty="0">
              <a:solidFill>
                <a:srgbClr val="FFFF00"/>
              </a:solidFill>
              <a:latin typeface="Calibri"/>
            </a:endParaRPr>
          </a:p>
        </p:txBody>
      </p:sp>
      <p:pic>
        <p:nvPicPr>
          <p:cNvPr id="151" name="Picture 15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44594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88" y="1"/>
            <a:ext cx="12342812" cy="6858001"/>
            <a:chOff x="0" y="-1"/>
            <a:chExt cx="12342812" cy="6858001"/>
          </a:xfrm>
        </p:grpSpPr>
        <p:grpSp>
          <p:nvGrpSpPr>
            <p:cNvPr id="13" name="Group 12"/>
            <p:cNvGrpSpPr/>
            <p:nvPr/>
          </p:nvGrpSpPr>
          <p:grpSpPr>
            <a:xfrm>
              <a:off x="0" y="-1"/>
              <a:ext cx="12342812" cy="6858001"/>
              <a:chOff x="0" y="-1"/>
              <a:chExt cx="12342812" cy="6858001"/>
            </a:xfrm>
          </p:grpSpPr>
          <p:grpSp>
            <p:nvGrpSpPr>
              <p:cNvPr id="9" name="Group 8"/>
              <p:cNvGrpSpPr/>
              <p:nvPr/>
            </p:nvGrpSpPr>
            <p:grpSpPr>
              <a:xfrm>
                <a:off x="0" y="-1"/>
                <a:ext cx="12342812" cy="6858001"/>
                <a:chOff x="0" y="-1"/>
                <a:chExt cx="12342812" cy="685800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748" r="1818" b="9790"/>
                <a:stretch/>
              </p:blipFill>
              <p:spPr>
                <a:xfrm>
                  <a:off x="0" y="-1"/>
                  <a:ext cx="12342812" cy="6858001"/>
                </a:xfrm>
                <a:prstGeom prst="rect">
                  <a:avLst/>
                </a:prstGeom>
              </p:spPr>
            </p:pic>
            <p:sp>
              <p:nvSpPr>
                <p:cNvPr id="8" name="Rectangle 7"/>
                <p:cNvSpPr/>
                <p:nvPr/>
              </p:nvSpPr>
              <p:spPr>
                <a:xfrm rot="20972638">
                  <a:off x="816264" y="3781716"/>
                  <a:ext cx="586993" cy="230980"/>
                </a:xfrm>
                <a:prstGeom prst="rect">
                  <a:avLst/>
                </a:prstGeom>
                <a:solidFill>
                  <a:srgbClr val="030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56878" y="3345852"/>
                <a:ext cx="838200" cy="166293"/>
              </a:xfrm>
              <a:prstGeom prst="rect">
                <a:avLst/>
              </a:prstGeom>
            </p:spPr>
          </p:pic>
        </p:gr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216678">
              <a:off x="101458" y="3478444"/>
              <a:ext cx="1883296" cy="253534"/>
            </a:xfrm>
            <a:prstGeom prst="rect">
              <a:avLst/>
            </a:prstGeom>
          </p:spPr>
        </p:pic>
      </p:grpSp>
      <p:sp>
        <p:nvSpPr>
          <p:cNvPr id="5" name="Rectangle 4"/>
          <p:cNvSpPr/>
          <p:nvPr/>
        </p:nvSpPr>
        <p:spPr>
          <a:xfrm>
            <a:off x="1589" y="-35186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21" name="Group 20"/>
          <p:cNvGrpSpPr/>
          <p:nvPr/>
        </p:nvGrpSpPr>
        <p:grpSpPr>
          <a:xfrm>
            <a:off x="-45212" y="370274"/>
            <a:ext cx="2940811" cy="671126"/>
            <a:chOff x="-46800" y="370274"/>
            <a:chExt cx="2940811" cy="67112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7" name="TextBox 6"/>
            <p:cNvSpPr txBox="1"/>
            <p:nvPr/>
          </p:nvSpPr>
          <p:spPr>
            <a:xfrm>
              <a:off x="227012"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6/F </a:t>
              </a:r>
              <a:r>
                <a:rPr lang="zh-TW" altLang="en-US" b="1" dirty="0">
                  <a:solidFill>
                    <a:prstClr val="white"/>
                  </a:solidFill>
                  <a:latin typeface="微軟正黑體" panose="020B0604030504040204" pitchFamily="34" charset="-120"/>
                  <a:ea typeface="微軟正黑體" panose="020B0604030504040204" pitchFamily="34" charset="-120"/>
                </a:rPr>
                <a:t>美食廣場</a:t>
              </a:r>
            </a:p>
          </p:txBody>
        </p:sp>
      </p:grpSp>
      <p:sp>
        <p:nvSpPr>
          <p:cNvPr id="22" name="Rectangle 21"/>
          <p:cNvSpPr/>
          <p:nvPr/>
        </p:nvSpPr>
        <p:spPr>
          <a:xfrm>
            <a:off x="1742335" y="1295400"/>
            <a:ext cx="8867730" cy="4343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7706" y="1606564"/>
            <a:ext cx="1166163" cy="82442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8731" y="1591363"/>
            <a:ext cx="1394101" cy="73923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2268" y="1617320"/>
            <a:ext cx="1593016" cy="708210"/>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13868" t="19314" b="24477"/>
          <a:stretch/>
        </p:blipFill>
        <p:spPr>
          <a:xfrm>
            <a:off x="4965824" y="1447801"/>
            <a:ext cx="2118364" cy="97690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4211" y="1550352"/>
            <a:ext cx="1009737" cy="1009737"/>
          </a:xfrm>
          <a:prstGeom prst="rect">
            <a:avLst/>
          </a:prstGeom>
        </p:spPr>
      </p:pic>
      <p:pic>
        <p:nvPicPr>
          <p:cNvPr id="28" name="Picture 27" descr="C:\Users\rohfnbm\Desktop\Gabriel Leung\F&amp;B\F&amp;B\Logo\cafe Neo logo colour.jpg"/>
          <p:cNvPicPr/>
          <p:nvPr/>
        </p:nvPicPr>
        <p:blipFill>
          <a:blip r:embed="rId11">
            <a:extLst>
              <a:ext uri="{28A0092B-C50C-407E-A947-70E740481C1C}">
                <a14:useLocalDpi xmlns:a14="http://schemas.microsoft.com/office/drawing/2010/main" val="0"/>
              </a:ext>
            </a:extLst>
          </a:blip>
          <a:srcRect/>
          <a:stretch>
            <a:fillRect/>
          </a:stretch>
        </p:blipFill>
        <p:spPr bwMode="auto">
          <a:xfrm>
            <a:off x="5700374" y="3617885"/>
            <a:ext cx="1299248" cy="60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圖片 2"/>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74974" y="4426783"/>
            <a:ext cx="1198842" cy="1027981"/>
          </a:xfrm>
          <a:prstGeom prst="rect">
            <a:avLst/>
          </a:prstGeom>
          <a:noFill/>
          <a:ln>
            <a:noFill/>
          </a:ln>
          <a:extLst/>
        </p:spPr>
      </p:pic>
      <p:pic>
        <p:nvPicPr>
          <p:cNvPr id="30" name="Picture 29" descr="C:\Users\rohfnbm\Desktop\Gabriel Leung\F&amp;B\F&amp;B\Logo\CC logo-01.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71414" y="3602329"/>
            <a:ext cx="1383002" cy="63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圖片 6" descr="R:\FNBADM\Hotel Logo\Avanti Pizzeria Logo.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03913" y="3607846"/>
            <a:ext cx="1530044" cy="65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699" y="4438097"/>
            <a:ext cx="1016666" cy="1016666"/>
          </a:xfrm>
          <a:prstGeom prst="rect">
            <a:avLst/>
          </a:prstGeom>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41111" y="4426784"/>
            <a:ext cx="1027981" cy="1027981"/>
          </a:xfrm>
          <a:prstGeom prst="rect">
            <a:avLst/>
          </a:prstGeom>
        </p:spPr>
      </p:pic>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71330" y="4446339"/>
            <a:ext cx="1563449" cy="1008424"/>
          </a:xfrm>
          <a:prstGeom prst="rect">
            <a:avLst/>
          </a:prstGeom>
        </p:spPr>
      </p:pic>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84194" y="2572067"/>
            <a:ext cx="1127656" cy="82882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96816" y="4441183"/>
            <a:ext cx="638555" cy="1013580"/>
          </a:xfrm>
          <a:prstGeom prst="rect">
            <a:avLst/>
          </a:prstGeom>
        </p:spPr>
      </p:pic>
      <p:pic>
        <p:nvPicPr>
          <p:cNvPr id="37" name="Picture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23177" y="4446339"/>
            <a:ext cx="1653153" cy="1008424"/>
          </a:xfrm>
          <a:prstGeom prst="rect">
            <a:avLst/>
          </a:prstGeom>
        </p:spPr>
      </p:pic>
      <p:pic>
        <p:nvPicPr>
          <p:cNvPr id="38" name="Picture 3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35348" y="3603823"/>
            <a:ext cx="1693235" cy="626498"/>
          </a:xfrm>
          <a:prstGeom prst="rect">
            <a:avLst/>
          </a:prstGeom>
        </p:spPr>
      </p:pic>
      <p:pic>
        <p:nvPicPr>
          <p:cNvPr id="39" name="Picture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03859" y="2495051"/>
            <a:ext cx="976699" cy="976699"/>
          </a:xfrm>
          <a:prstGeom prst="rect">
            <a:avLst/>
          </a:prstGeom>
        </p:spPr>
      </p:pic>
      <p:pic>
        <p:nvPicPr>
          <p:cNvPr id="40" name="Picture 3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01652" y="2719127"/>
            <a:ext cx="2216874" cy="596559"/>
          </a:xfrm>
          <a:prstGeom prst="rect">
            <a:avLst/>
          </a:prstGeom>
        </p:spPr>
      </p:pic>
      <p:pic>
        <p:nvPicPr>
          <p:cNvPr id="41" name="Picture 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992810" y="2504492"/>
            <a:ext cx="1155022" cy="883977"/>
          </a:xfrm>
          <a:prstGeom prst="rect">
            <a:avLst/>
          </a:prstGeom>
        </p:spPr>
      </p:pic>
      <p:pic>
        <p:nvPicPr>
          <p:cNvPr id="43" name="Picture 42"/>
          <p:cNvPicPr>
            <a:picLocks noChangeAspect="1"/>
          </p:cNvPicPr>
          <p:nvPr/>
        </p:nvPicPr>
        <p:blipFill rotWithShape="1">
          <a:blip r:embed="rId25" cstate="print">
            <a:extLst>
              <a:ext uri="{28A0092B-C50C-407E-A947-70E740481C1C}">
                <a14:useLocalDpi xmlns:a14="http://schemas.microsoft.com/office/drawing/2010/main" val="0"/>
              </a:ext>
            </a:extLst>
          </a:blip>
          <a:srcRect l="27500" t="30000" r="27500" b="28889"/>
          <a:stretch/>
        </p:blipFill>
        <p:spPr>
          <a:xfrm>
            <a:off x="4464531" y="2540079"/>
            <a:ext cx="1290981" cy="884561"/>
          </a:xfrm>
          <a:prstGeom prst="rect">
            <a:avLst/>
          </a:prstGeom>
        </p:spPr>
      </p:pic>
      <p:pic>
        <p:nvPicPr>
          <p:cNvPr id="44" name="Picture 4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926208" y="3600635"/>
            <a:ext cx="1132192" cy="655768"/>
          </a:xfrm>
          <a:prstGeom prst="rect">
            <a:avLst/>
          </a:prstGeom>
        </p:spPr>
      </p:pic>
    </p:spTree>
    <p:extLst>
      <p:ext uri="{BB962C8B-B14F-4D97-AF65-F5344CB8AC3E}">
        <p14:creationId xmlns:p14="http://schemas.microsoft.com/office/powerpoint/2010/main" val="29747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anim calcmode="lin" valueType="num">
                                      <p:cBhvr>
                                        <p:cTn id="38" dur="500" fill="hold"/>
                                        <p:tgtEl>
                                          <p:spTgt spid="40"/>
                                        </p:tgtEl>
                                        <p:attrNameLst>
                                          <p:attrName>ppt_x</p:attrName>
                                        </p:attrNameLst>
                                      </p:cBhvr>
                                      <p:tavLst>
                                        <p:tav tm="0">
                                          <p:val>
                                            <p:strVal val="#ppt_x"/>
                                          </p:val>
                                        </p:tav>
                                        <p:tav tm="100000">
                                          <p:val>
                                            <p:strVal val="#ppt_x"/>
                                          </p:val>
                                        </p:tav>
                                      </p:tavLst>
                                    </p:anim>
                                    <p:anim calcmode="lin" valueType="num">
                                      <p:cBhvr>
                                        <p:cTn id="39" dur="500" fill="hold"/>
                                        <p:tgtEl>
                                          <p:spTgt spid="40"/>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anim calcmode="lin" valueType="num">
                                      <p:cBhvr>
                                        <p:cTn id="44" dur="500" fill="hold"/>
                                        <p:tgtEl>
                                          <p:spTgt spid="43"/>
                                        </p:tgtEl>
                                        <p:attrNameLst>
                                          <p:attrName>ppt_x</p:attrName>
                                        </p:attrNameLst>
                                      </p:cBhvr>
                                      <p:tavLst>
                                        <p:tav tm="0">
                                          <p:val>
                                            <p:strVal val="#ppt_x"/>
                                          </p:val>
                                        </p:tav>
                                        <p:tav tm="100000">
                                          <p:val>
                                            <p:strVal val="#ppt_x"/>
                                          </p:val>
                                        </p:tav>
                                      </p:tavLst>
                                    </p:anim>
                                    <p:anim calcmode="lin" valueType="num">
                                      <p:cBhvr>
                                        <p:cTn id="45" dur="500" fill="hold"/>
                                        <p:tgtEl>
                                          <p:spTgt spid="43"/>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anim calcmode="lin" valueType="num">
                                      <p:cBhvr>
                                        <p:cTn id="50" dur="500" fill="hold"/>
                                        <p:tgtEl>
                                          <p:spTgt spid="35"/>
                                        </p:tgtEl>
                                        <p:attrNameLst>
                                          <p:attrName>ppt_x</p:attrName>
                                        </p:attrNameLst>
                                      </p:cBhvr>
                                      <p:tavLst>
                                        <p:tav tm="0">
                                          <p:val>
                                            <p:strVal val="#ppt_x"/>
                                          </p:val>
                                        </p:tav>
                                        <p:tav tm="100000">
                                          <p:val>
                                            <p:strVal val="#ppt_x"/>
                                          </p:val>
                                        </p:tav>
                                      </p:tavLst>
                                    </p:anim>
                                    <p:anim calcmode="lin" valueType="num">
                                      <p:cBhvr>
                                        <p:cTn id="51" dur="500" fill="hold"/>
                                        <p:tgtEl>
                                          <p:spTgt spid="35"/>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anim calcmode="lin" valueType="num">
                                      <p:cBhvr>
                                        <p:cTn id="56" dur="500" fill="hold"/>
                                        <p:tgtEl>
                                          <p:spTgt spid="39"/>
                                        </p:tgtEl>
                                        <p:attrNameLst>
                                          <p:attrName>ppt_x</p:attrName>
                                        </p:attrNameLst>
                                      </p:cBhvr>
                                      <p:tavLst>
                                        <p:tav tm="0">
                                          <p:val>
                                            <p:strVal val="#ppt_x"/>
                                          </p:val>
                                        </p:tav>
                                        <p:tav tm="100000">
                                          <p:val>
                                            <p:strVal val="#ppt_x"/>
                                          </p:val>
                                        </p:tav>
                                      </p:tavLst>
                                    </p:anim>
                                    <p:anim calcmode="lin" valueType="num">
                                      <p:cBhvr>
                                        <p:cTn id="57" dur="500" fill="hold"/>
                                        <p:tgtEl>
                                          <p:spTgt spid="39"/>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anim calcmode="lin" valueType="num">
                                      <p:cBhvr>
                                        <p:cTn id="62" dur="500" fill="hold"/>
                                        <p:tgtEl>
                                          <p:spTgt spid="41"/>
                                        </p:tgtEl>
                                        <p:attrNameLst>
                                          <p:attrName>ppt_x</p:attrName>
                                        </p:attrNameLst>
                                      </p:cBhvr>
                                      <p:tavLst>
                                        <p:tav tm="0">
                                          <p:val>
                                            <p:strVal val="#ppt_x"/>
                                          </p:val>
                                        </p:tav>
                                        <p:tav tm="100000">
                                          <p:val>
                                            <p:strVal val="#ppt_x"/>
                                          </p:val>
                                        </p:tav>
                                      </p:tavLst>
                                    </p:anim>
                                    <p:anim calcmode="lin" valueType="num">
                                      <p:cBhvr>
                                        <p:cTn id="63" dur="500" fill="hold"/>
                                        <p:tgtEl>
                                          <p:spTgt spid="41"/>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anim calcmode="lin" valueType="num">
                                      <p:cBhvr>
                                        <p:cTn id="68" dur="500" fill="hold"/>
                                        <p:tgtEl>
                                          <p:spTgt spid="31"/>
                                        </p:tgtEl>
                                        <p:attrNameLst>
                                          <p:attrName>ppt_x</p:attrName>
                                        </p:attrNameLst>
                                      </p:cBhvr>
                                      <p:tavLst>
                                        <p:tav tm="0">
                                          <p:val>
                                            <p:strVal val="#ppt_x"/>
                                          </p:val>
                                        </p:tav>
                                        <p:tav tm="100000">
                                          <p:val>
                                            <p:strVal val="#ppt_x"/>
                                          </p:val>
                                        </p:tav>
                                      </p:tavLst>
                                    </p:anim>
                                    <p:anim calcmode="lin" valueType="num">
                                      <p:cBhvr>
                                        <p:cTn id="69" dur="500" fill="hold"/>
                                        <p:tgtEl>
                                          <p:spTgt spid="31"/>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anim calcmode="lin" valueType="num">
                                      <p:cBhvr>
                                        <p:cTn id="74" dur="500" fill="hold"/>
                                        <p:tgtEl>
                                          <p:spTgt spid="38"/>
                                        </p:tgtEl>
                                        <p:attrNameLst>
                                          <p:attrName>ppt_x</p:attrName>
                                        </p:attrNameLst>
                                      </p:cBhvr>
                                      <p:tavLst>
                                        <p:tav tm="0">
                                          <p:val>
                                            <p:strVal val="#ppt_x"/>
                                          </p:val>
                                        </p:tav>
                                        <p:tav tm="100000">
                                          <p:val>
                                            <p:strVal val="#ppt_x"/>
                                          </p:val>
                                        </p:tav>
                                      </p:tavLst>
                                    </p:anim>
                                    <p:anim calcmode="lin" valueType="num">
                                      <p:cBhvr>
                                        <p:cTn id="75" dur="500" fill="hold"/>
                                        <p:tgtEl>
                                          <p:spTgt spid="38"/>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anim calcmode="lin" valueType="num">
                                      <p:cBhvr>
                                        <p:cTn id="86" dur="500" fill="hold"/>
                                        <p:tgtEl>
                                          <p:spTgt spid="30"/>
                                        </p:tgtEl>
                                        <p:attrNameLst>
                                          <p:attrName>ppt_x</p:attrName>
                                        </p:attrNameLst>
                                      </p:cBhvr>
                                      <p:tavLst>
                                        <p:tav tm="0">
                                          <p:val>
                                            <p:strVal val="#ppt_x"/>
                                          </p:val>
                                        </p:tav>
                                        <p:tav tm="100000">
                                          <p:val>
                                            <p:strVal val="#ppt_x"/>
                                          </p:val>
                                        </p:tav>
                                      </p:tavLst>
                                    </p:anim>
                                    <p:anim calcmode="lin" valueType="num">
                                      <p:cBhvr>
                                        <p:cTn id="87" dur="500" fill="hold"/>
                                        <p:tgtEl>
                                          <p:spTgt spid="30"/>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nodeType="after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anim calcmode="lin" valueType="num">
                                      <p:cBhvr>
                                        <p:cTn id="92" dur="500" fill="hold"/>
                                        <p:tgtEl>
                                          <p:spTgt spid="44"/>
                                        </p:tgtEl>
                                        <p:attrNameLst>
                                          <p:attrName>ppt_x</p:attrName>
                                        </p:attrNameLst>
                                      </p:cBhvr>
                                      <p:tavLst>
                                        <p:tav tm="0">
                                          <p:val>
                                            <p:strVal val="#ppt_x"/>
                                          </p:val>
                                        </p:tav>
                                        <p:tav tm="100000">
                                          <p:val>
                                            <p:strVal val="#ppt_x"/>
                                          </p:val>
                                        </p:tav>
                                      </p:tavLst>
                                    </p:anim>
                                    <p:anim calcmode="lin" valueType="num">
                                      <p:cBhvr>
                                        <p:cTn id="93" dur="500" fill="hold"/>
                                        <p:tgtEl>
                                          <p:spTgt spid="44"/>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anim calcmode="lin" valueType="num">
                                      <p:cBhvr>
                                        <p:cTn id="98" dur="500" fill="hold"/>
                                        <p:tgtEl>
                                          <p:spTgt spid="33"/>
                                        </p:tgtEl>
                                        <p:attrNameLst>
                                          <p:attrName>ppt_x</p:attrName>
                                        </p:attrNameLst>
                                      </p:cBhvr>
                                      <p:tavLst>
                                        <p:tav tm="0">
                                          <p:val>
                                            <p:strVal val="#ppt_x"/>
                                          </p:val>
                                        </p:tav>
                                        <p:tav tm="100000">
                                          <p:val>
                                            <p:strVal val="#ppt_x"/>
                                          </p:val>
                                        </p:tav>
                                      </p:tavLst>
                                    </p:anim>
                                    <p:anim calcmode="lin" valueType="num">
                                      <p:cBhvr>
                                        <p:cTn id="99" dur="500" fill="hold"/>
                                        <p:tgtEl>
                                          <p:spTgt spid="33"/>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2" presetClass="entr" presetSubtype="0"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500"/>
                                        <p:tgtEl>
                                          <p:spTgt spid="29"/>
                                        </p:tgtEl>
                                      </p:cBhvr>
                                    </p:animEffect>
                                    <p:anim calcmode="lin" valueType="num">
                                      <p:cBhvr>
                                        <p:cTn id="104" dur="500" fill="hold"/>
                                        <p:tgtEl>
                                          <p:spTgt spid="29"/>
                                        </p:tgtEl>
                                        <p:attrNameLst>
                                          <p:attrName>ppt_x</p:attrName>
                                        </p:attrNameLst>
                                      </p:cBhvr>
                                      <p:tavLst>
                                        <p:tav tm="0">
                                          <p:val>
                                            <p:strVal val="#ppt_x"/>
                                          </p:val>
                                        </p:tav>
                                        <p:tav tm="100000">
                                          <p:val>
                                            <p:strVal val="#ppt_x"/>
                                          </p:val>
                                        </p:tav>
                                      </p:tavLst>
                                    </p:anim>
                                    <p:anim calcmode="lin" valueType="num">
                                      <p:cBhvr>
                                        <p:cTn id="105" dur="500" fill="hold"/>
                                        <p:tgtEl>
                                          <p:spTgt spid="29"/>
                                        </p:tgtEl>
                                        <p:attrNameLst>
                                          <p:attrName>ppt_y</p:attrName>
                                        </p:attrNameLst>
                                      </p:cBhvr>
                                      <p:tavLst>
                                        <p:tav tm="0">
                                          <p:val>
                                            <p:strVal val="#ppt_y+.1"/>
                                          </p:val>
                                        </p:tav>
                                        <p:tav tm="100000">
                                          <p:val>
                                            <p:strVal val="#ppt_y"/>
                                          </p:val>
                                        </p:tav>
                                      </p:tavLst>
                                    </p:anim>
                                  </p:childTnLst>
                                </p:cTn>
                              </p:par>
                            </p:childTnLst>
                          </p:cTn>
                        </p:par>
                        <p:par>
                          <p:cTn id="106" fill="hold">
                            <p:stCondLst>
                              <p:cond delay="8500"/>
                            </p:stCondLst>
                            <p:childTnLst>
                              <p:par>
                                <p:cTn id="107" presetID="42" presetClass="entr" presetSubtype="0" fill="hold" nodeType="after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500"/>
                                        <p:tgtEl>
                                          <p:spTgt spid="32"/>
                                        </p:tgtEl>
                                      </p:cBhvr>
                                    </p:animEffect>
                                    <p:anim calcmode="lin" valueType="num">
                                      <p:cBhvr>
                                        <p:cTn id="110" dur="500" fill="hold"/>
                                        <p:tgtEl>
                                          <p:spTgt spid="32"/>
                                        </p:tgtEl>
                                        <p:attrNameLst>
                                          <p:attrName>ppt_x</p:attrName>
                                        </p:attrNameLst>
                                      </p:cBhvr>
                                      <p:tavLst>
                                        <p:tav tm="0">
                                          <p:val>
                                            <p:strVal val="#ppt_x"/>
                                          </p:val>
                                        </p:tav>
                                        <p:tav tm="100000">
                                          <p:val>
                                            <p:strVal val="#ppt_x"/>
                                          </p:val>
                                        </p:tav>
                                      </p:tavLst>
                                    </p:anim>
                                    <p:anim calcmode="lin" valueType="num">
                                      <p:cBhvr>
                                        <p:cTn id="111" dur="500" fill="hold"/>
                                        <p:tgtEl>
                                          <p:spTgt spid="32"/>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42" presetClass="entr" presetSubtype="0" fill="hold"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500"/>
                                        <p:tgtEl>
                                          <p:spTgt spid="36"/>
                                        </p:tgtEl>
                                      </p:cBhvr>
                                    </p:animEffect>
                                    <p:anim calcmode="lin" valueType="num">
                                      <p:cBhvr>
                                        <p:cTn id="116" dur="500" fill="hold"/>
                                        <p:tgtEl>
                                          <p:spTgt spid="36"/>
                                        </p:tgtEl>
                                        <p:attrNameLst>
                                          <p:attrName>ppt_x</p:attrName>
                                        </p:attrNameLst>
                                      </p:cBhvr>
                                      <p:tavLst>
                                        <p:tav tm="0">
                                          <p:val>
                                            <p:strVal val="#ppt_x"/>
                                          </p:val>
                                        </p:tav>
                                        <p:tav tm="100000">
                                          <p:val>
                                            <p:strVal val="#ppt_x"/>
                                          </p:val>
                                        </p:tav>
                                      </p:tavLst>
                                    </p:anim>
                                    <p:anim calcmode="lin" valueType="num">
                                      <p:cBhvr>
                                        <p:cTn id="117" dur="500" fill="hold"/>
                                        <p:tgtEl>
                                          <p:spTgt spid="36"/>
                                        </p:tgtEl>
                                        <p:attrNameLst>
                                          <p:attrName>ppt_y</p:attrName>
                                        </p:attrNameLst>
                                      </p:cBhvr>
                                      <p:tavLst>
                                        <p:tav tm="0">
                                          <p:val>
                                            <p:strVal val="#ppt_y+.1"/>
                                          </p:val>
                                        </p:tav>
                                        <p:tav tm="100000">
                                          <p:val>
                                            <p:strVal val="#ppt_y"/>
                                          </p:val>
                                        </p:tav>
                                      </p:tavLst>
                                    </p:anim>
                                  </p:childTnLst>
                                </p:cTn>
                              </p:par>
                            </p:childTnLst>
                          </p:cTn>
                        </p:par>
                        <p:par>
                          <p:cTn id="118" fill="hold">
                            <p:stCondLst>
                              <p:cond delay="9500"/>
                            </p:stCondLst>
                            <p:childTnLst>
                              <p:par>
                                <p:cTn id="119" presetID="42" presetClass="entr" presetSubtype="0" fill="hold" nodeType="after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fade">
                                      <p:cBhvr>
                                        <p:cTn id="121" dur="500"/>
                                        <p:tgtEl>
                                          <p:spTgt spid="34"/>
                                        </p:tgtEl>
                                      </p:cBhvr>
                                    </p:animEffect>
                                    <p:anim calcmode="lin" valueType="num">
                                      <p:cBhvr>
                                        <p:cTn id="122" dur="500" fill="hold"/>
                                        <p:tgtEl>
                                          <p:spTgt spid="34"/>
                                        </p:tgtEl>
                                        <p:attrNameLst>
                                          <p:attrName>ppt_x</p:attrName>
                                        </p:attrNameLst>
                                      </p:cBhvr>
                                      <p:tavLst>
                                        <p:tav tm="0">
                                          <p:val>
                                            <p:strVal val="#ppt_x"/>
                                          </p:val>
                                        </p:tav>
                                        <p:tav tm="100000">
                                          <p:val>
                                            <p:strVal val="#ppt_x"/>
                                          </p:val>
                                        </p:tav>
                                      </p:tavLst>
                                    </p:anim>
                                    <p:anim calcmode="lin" valueType="num">
                                      <p:cBhvr>
                                        <p:cTn id="123" dur="500" fill="hold"/>
                                        <p:tgtEl>
                                          <p:spTgt spid="34"/>
                                        </p:tgtEl>
                                        <p:attrNameLst>
                                          <p:attrName>ppt_y</p:attrName>
                                        </p:attrNameLst>
                                      </p:cBhvr>
                                      <p:tavLst>
                                        <p:tav tm="0">
                                          <p:val>
                                            <p:strVal val="#ppt_y+.1"/>
                                          </p:val>
                                        </p:tav>
                                        <p:tav tm="100000">
                                          <p:val>
                                            <p:strVal val="#ppt_y"/>
                                          </p:val>
                                        </p:tav>
                                      </p:tavLst>
                                    </p:anim>
                                  </p:childTnLst>
                                </p:cTn>
                              </p:par>
                            </p:childTnLst>
                          </p:cTn>
                        </p:par>
                        <p:par>
                          <p:cTn id="124" fill="hold">
                            <p:stCondLst>
                              <p:cond delay="10000"/>
                            </p:stCondLst>
                            <p:childTnLst>
                              <p:par>
                                <p:cTn id="125" presetID="42" presetClass="entr" presetSubtype="0" fill="hold" nodeType="after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fade">
                                      <p:cBhvr>
                                        <p:cTn id="127" dur="500"/>
                                        <p:tgtEl>
                                          <p:spTgt spid="37"/>
                                        </p:tgtEl>
                                      </p:cBhvr>
                                    </p:animEffect>
                                    <p:anim calcmode="lin" valueType="num">
                                      <p:cBhvr>
                                        <p:cTn id="128" dur="500" fill="hold"/>
                                        <p:tgtEl>
                                          <p:spTgt spid="37"/>
                                        </p:tgtEl>
                                        <p:attrNameLst>
                                          <p:attrName>ppt_x</p:attrName>
                                        </p:attrNameLst>
                                      </p:cBhvr>
                                      <p:tavLst>
                                        <p:tav tm="0">
                                          <p:val>
                                            <p:strVal val="#ppt_x"/>
                                          </p:val>
                                        </p:tav>
                                        <p:tav tm="100000">
                                          <p:val>
                                            <p:strVal val="#ppt_x"/>
                                          </p:val>
                                        </p:tav>
                                      </p:tavLst>
                                    </p:anim>
                                    <p:anim calcmode="lin" valueType="num">
                                      <p:cBhvr>
                                        <p:cTn id="12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rcRect t="7502" b="15812"/>
          <a:stretch/>
        </p:blipFill>
        <p:spPr>
          <a:xfrm>
            <a:off x="1589" y="-14416"/>
            <a:ext cx="12188825" cy="7010400"/>
          </a:xfrm>
          <a:prstGeom prst="rect">
            <a:avLst/>
          </a:prstGeom>
        </p:spPr>
      </p:pic>
      <p:sp>
        <p:nvSpPr>
          <p:cNvPr id="6" name="Rectangle 5"/>
          <p:cNvSpPr/>
          <p:nvPr/>
        </p:nvSpPr>
        <p:spPr>
          <a:xfrm>
            <a:off x="-45329" y="-112047"/>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7" name="Group 6"/>
          <p:cNvGrpSpPr/>
          <p:nvPr/>
        </p:nvGrpSpPr>
        <p:grpSpPr>
          <a:xfrm>
            <a:off x="10439400" y="152400"/>
            <a:ext cx="1780716" cy="532612"/>
            <a:chOff x="10313324" y="457200"/>
            <a:chExt cx="2283489" cy="532612"/>
          </a:xfrm>
        </p:grpSpPr>
        <p:sp>
          <p:nvSpPr>
            <p:cNvPr id="8" name="Snip Single Corner Rectangle 7"/>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10567313" y="492673"/>
              <a:ext cx="2029500" cy="461665"/>
            </a:xfrm>
            <a:prstGeom prst="rect">
              <a:avLst/>
            </a:prstGeom>
            <a:noFill/>
          </p:spPr>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訂購表</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sp>
        <p:nvSpPr>
          <p:cNvPr id="11" name="Rectangle 10"/>
          <p:cNvSpPr/>
          <p:nvPr/>
        </p:nvSpPr>
        <p:spPr>
          <a:xfrm>
            <a:off x="152401" y="1752601"/>
            <a:ext cx="7645399"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569323" y="2025752"/>
            <a:ext cx="7089101" cy="2862322"/>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鴻</a:t>
            </a:r>
            <a:r>
              <a:rPr lang="zh-TW" altLang="en-US" sz="2000" dirty="0">
                <a:solidFill>
                  <a:prstClr val="white"/>
                </a:solidFill>
                <a:latin typeface="微軟正黑體" panose="020B0604030504040204" pitchFamily="34" charset="-120"/>
                <a:ea typeface="微軟正黑體" panose="020B0604030504040204" pitchFamily="34" charset="-120"/>
              </a:rPr>
              <a:t>福堂集團為香港最大之中式草本產品零售</a:t>
            </a:r>
            <a:r>
              <a:rPr lang="zh-TW" altLang="en-US" sz="2000" dirty="0">
                <a:solidFill>
                  <a:prstClr val="white"/>
                </a:solidFill>
                <a:latin typeface="微軟正黑體" panose="020B0604030504040204" pitchFamily="34" charset="-120"/>
                <a:ea typeface="微軟正黑體" panose="020B0604030504040204" pitchFamily="34" charset="-120"/>
              </a:rPr>
              <a:t>商，</a:t>
            </a:r>
            <a:r>
              <a:rPr lang="zh-TW" altLang="en-US" sz="2000" dirty="0">
                <a:solidFill>
                  <a:prstClr val="white"/>
                </a:solidFill>
                <a:latin typeface="微軟正黑體" panose="020B0604030504040204" pitchFamily="34" charset="-120"/>
                <a:ea typeface="微軟正黑體" panose="020B0604030504040204" pitchFamily="34" charset="-120"/>
              </a:rPr>
              <a:t>生產及銷售多種草本及非草本產品</a:t>
            </a:r>
            <a:r>
              <a:rPr lang="zh-TW" altLang="en-US" sz="2000" dirty="0">
                <a:solidFill>
                  <a:prstClr val="white"/>
                </a:solidFill>
                <a:latin typeface="微軟正黑體" panose="020B0604030504040204" pitchFamily="34" charset="-120"/>
                <a:ea typeface="微軟正黑體" panose="020B0604030504040204" pitchFamily="34" charset="-120"/>
              </a:rPr>
              <a:t>。產</a:t>
            </a:r>
            <a:r>
              <a:rPr lang="zh-TW" altLang="en-US" sz="2000" dirty="0">
                <a:solidFill>
                  <a:prstClr val="white"/>
                </a:solidFill>
                <a:latin typeface="微軟正黑體" panose="020B0604030504040204" pitchFamily="34" charset="-120"/>
                <a:ea typeface="微軟正黑體" panose="020B0604030504040204" pitchFamily="34" charset="-120"/>
              </a:rPr>
              <a:t>品多元化，涵蓋草本飲品及其他非草本飲料、中式湯品、龜苓膏及其他食品</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美</a:t>
            </a:r>
            <a:r>
              <a:rPr lang="zh-TW" altLang="en-US" sz="2000" dirty="0">
                <a:solidFill>
                  <a:prstClr val="white"/>
                </a:solidFill>
                <a:latin typeface="微軟正黑體" panose="020B0604030504040204" pitchFamily="34" charset="-120"/>
                <a:ea typeface="微軟正黑體" panose="020B0604030504040204" pitchFamily="34" charset="-120"/>
              </a:rPr>
              <a:t>安香港 </a:t>
            </a:r>
            <a:r>
              <a:rPr lang="en-US" altLang="zh-TW" sz="2000" dirty="0">
                <a:solidFill>
                  <a:prstClr val="white"/>
                </a:solidFill>
                <a:latin typeface="微軟正黑體" panose="020B0604030504040204" pitchFamily="34" charset="-120"/>
                <a:ea typeface="微軟正黑體" panose="020B0604030504040204" pitchFamily="34" charset="-120"/>
              </a:rPr>
              <a:t>x </a:t>
            </a:r>
            <a:r>
              <a:rPr lang="zh-TW" altLang="en-US" sz="2000" dirty="0">
                <a:solidFill>
                  <a:prstClr val="white"/>
                </a:solidFill>
                <a:latin typeface="微軟正黑體" panose="020B0604030504040204" pitchFamily="34" charset="-120"/>
                <a:ea typeface="微軟正黑體" panose="020B0604030504040204" pitchFamily="34" charset="-120"/>
              </a:rPr>
              <a:t>鴻福堂 </a:t>
            </a:r>
            <a:r>
              <a:rPr lang="en-US" altLang="zh-TW" sz="2000" dirty="0">
                <a:solidFill>
                  <a:prstClr val="white"/>
                </a:solidFill>
                <a:latin typeface="微軟正黑體" panose="020B0604030504040204" pitchFamily="34" charset="-120"/>
                <a:ea typeface="微軟正黑體" panose="020B0604030504040204" pitchFamily="34" charset="-120"/>
              </a:rPr>
              <a:t>- </a:t>
            </a:r>
            <a:r>
              <a:rPr lang="zh-TW" altLang="en-US" sz="2000" dirty="0">
                <a:solidFill>
                  <a:prstClr val="white"/>
                </a:solidFill>
                <a:latin typeface="微軟正黑體" panose="020B0604030504040204" pitchFamily="34" charset="-120"/>
                <a:ea typeface="微軟正黑體" panose="020B0604030504040204" pitchFamily="34" charset="-120"/>
              </a:rPr>
              <a:t>優惠顧客尊享套</a:t>
            </a:r>
            <a:r>
              <a:rPr lang="zh-TW" altLang="en-US" sz="2000" dirty="0">
                <a:solidFill>
                  <a:prstClr val="white"/>
                </a:solidFill>
                <a:latin typeface="微軟正黑體" panose="020B0604030504040204" pitchFamily="34" charset="-120"/>
                <a:ea typeface="微軟正黑體" panose="020B0604030504040204" pitchFamily="34" charset="-120"/>
              </a:rPr>
              <a:t>裝</a:t>
            </a:r>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en-US" altLang="zh-TW" sz="2000" dirty="0">
                <a:solidFill>
                  <a:prstClr val="white"/>
                </a:solidFill>
                <a:latin typeface="微軟正黑體" panose="020B0604030504040204" pitchFamily="34" charset="-120"/>
                <a:ea typeface="微軟正黑體" panose="020B0604030504040204" pitchFamily="34" charset="-120"/>
              </a:rPr>
              <a:t>- </a:t>
            </a:r>
            <a:r>
              <a:rPr lang="zh-TW" altLang="en-US" sz="2000" dirty="0">
                <a:solidFill>
                  <a:prstClr val="white"/>
                </a:solidFill>
                <a:latin typeface="微軟正黑體" panose="020B0604030504040204" pitchFamily="34" charset="-120"/>
                <a:ea typeface="微軟正黑體" panose="020B0604030504040204" pitchFamily="34" charset="-120"/>
              </a:rPr>
              <a:t>鴻</a:t>
            </a:r>
            <a:r>
              <a:rPr lang="zh-TW" altLang="en-US" sz="2000" dirty="0">
                <a:solidFill>
                  <a:prstClr val="white"/>
                </a:solidFill>
                <a:latin typeface="微軟正黑體" panose="020B0604030504040204" pitchFamily="34" charset="-120"/>
                <a:ea typeface="微軟正黑體" panose="020B0604030504040204" pitchFamily="34" charset="-120"/>
              </a:rPr>
              <a:t>福堂</a:t>
            </a:r>
            <a:r>
              <a:rPr lang="en-US" altLang="zh-TW" sz="2000" dirty="0">
                <a:solidFill>
                  <a:prstClr val="white"/>
                </a:solidFill>
                <a:latin typeface="微軟正黑體" panose="020B0604030504040204" pitchFamily="34" charset="-120"/>
                <a:ea typeface="微軟正黑體" panose="020B0604030504040204" pitchFamily="34" charset="-120"/>
              </a:rPr>
              <a:t>$50</a:t>
            </a:r>
            <a:r>
              <a:rPr lang="zh-TW" altLang="en-US" sz="2000" dirty="0">
                <a:solidFill>
                  <a:prstClr val="white"/>
                </a:solidFill>
                <a:latin typeface="微軟正黑體" panose="020B0604030504040204" pitchFamily="34" charset="-120"/>
                <a:ea typeface="微軟正黑體" panose="020B0604030504040204" pitchFamily="34" charset="-120"/>
              </a:rPr>
              <a:t>禮</a:t>
            </a:r>
            <a:r>
              <a:rPr lang="zh-TW" altLang="en-US" sz="2000" dirty="0">
                <a:solidFill>
                  <a:prstClr val="white"/>
                </a:solidFill>
                <a:latin typeface="微軟正黑體" panose="020B0604030504040204" pitchFamily="34" charset="-120"/>
                <a:ea typeface="微軟正黑體" panose="020B0604030504040204" pitchFamily="34" charset="-120"/>
              </a:rPr>
              <a:t>券 </a:t>
            </a:r>
            <a:r>
              <a:rPr lang="en-US" altLang="zh-TW"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1</a:t>
            </a:r>
            <a:r>
              <a:rPr lang="zh-TW" altLang="en-US" sz="2000" dirty="0">
                <a:solidFill>
                  <a:prstClr val="white"/>
                </a:solidFill>
                <a:latin typeface="微軟正黑體" panose="020B0604030504040204" pitchFamily="34" charset="-120"/>
                <a:ea typeface="微軟正黑體" panose="020B0604030504040204" pitchFamily="34" charset="-120"/>
              </a:rPr>
              <a:t>套</a:t>
            </a:r>
            <a:r>
              <a:rPr lang="en-US" altLang="zh-TW" sz="2000" dirty="0">
                <a:solidFill>
                  <a:prstClr val="white"/>
                </a:solidFill>
                <a:latin typeface="微軟正黑體" panose="020B0604030504040204" pitchFamily="34" charset="-120"/>
                <a:ea typeface="微軟正黑體" panose="020B0604030504040204" pitchFamily="34" charset="-120"/>
              </a:rPr>
              <a:t>11</a:t>
            </a:r>
            <a:r>
              <a:rPr lang="zh-TW" altLang="en-US" sz="2000" dirty="0">
                <a:solidFill>
                  <a:prstClr val="white"/>
                </a:solidFill>
                <a:latin typeface="微軟正黑體" panose="020B0604030504040204" pitchFamily="34" charset="-120"/>
                <a:ea typeface="微軟正黑體" panose="020B0604030504040204" pitchFamily="34" charset="-120"/>
              </a:rPr>
              <a:t>張</a:t>
            </a:r>
            <a:r>
              <a:rPr lang="en-US" altLang="zh-TW" sz="2000" dirty="0">
                <a:solidFill>
                  <a:prstClr val="white"/>
                </a:solidFill>
                <a:latin typeface="微軟正黑體" panose="020B0604030504040204" pitchFamily="34" charset="-120"/>
                <a:ea typeface="微軟正黑體" panose="020B0604030504040204" pitchFamily="34" charset="-120"/>
              </a:rPr>
              <a:t>)</a:t>
            </a:r>
          </a:p>
          <a:p>
            <a:r>
              <a:rPr lang="en-US" altLang="zh-TW" sz="2000" dirty="0">
                <a:solidFill>
                  <a:prstClr val="white"/>
                </a:solidFill>
                <a:latin typeface="微軟正黑體" panose="020B0604030504040204" pitchFamily="34" charset="-120"/>
                <a:ea typeface="微軟正黑體" panose="020B0604030504040204" pitchFamily="34" charset="-120"/>
              </a:rPr>
              <a:t>- </a:t>
            </a:r>
            <a:r>
              <a:rPr lang="zh-TW" altLang="en-US" sz="2000" dirty="0">
                <a:solidFill>
                  <a:prstClr val="white"/>
                </a:solidFill>
                <a:latin typeface="微軟正黑體" panose="020B0604030504040204" pitchFamily="34" charset="-120"/>
                <a:ea typeface="微軟正黑體" panose="020B0604030504040204" pitchFamily="34" charset="-120"/>
              </a:rPr>
              <a:t>鴻</a:t>
            </a:r>
            <a:r>
              <a:rPr lang="zh-TW" altLang="en-US" sz="2000" dirty="0">
                <a:solidFill>
                  <a:prstClr val="white"/>
                </a:solidFill>
                <a:latin typeface="微軟正黑體" panose="020B0604030504040204" pitchFamily="34" charset="-120"/>
                <a:ea typeface="微軟正黑體" panose="020B0604030504040204" pitchFamily="34" charset="-120"/>
              </a:rPr>
              <a:t>福堂自家涼茶套</a:t>
            </a:r>
            <a:r>
              <a:rPr lang="zh-TW" altLang="en-US" sz="2000" dirty="0">
                <a:solidFill>
                  <a:prstClr val="white"/>
                </a:solidFill>
                <a:latin typeface="微軟正黑體" panose="020B0604030504040204" pitchFamily="34" charset="-120"/>
                <a:ea typeface="微軟正黑體" panose="020B0604030504040204" pitchFamily="34" charset="-120"/>
              </a:rPr>
              <a:t>票 </a:t>
            </a:r>
            <a:r>
              <a:rPr lang="en-US" altLang="zh-TW"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1</a:t>
            </a:r>
            <a:r>
              <a:rPr lang="zh-TW" altLang="en-US" sz="2000" dirty="0">
                <a:solidFill>
                  <a:prstClr val="white"/>
                </a:solidFill>
                <a:latin typeface="微軟正黑體" panose="020B0604030504040204" pitchFamily="34" charset="-120"/>
                <a:ea typeface="微軟正黑體" panose="020B0604030504040204" pitchFamily="34" charset="-120"/>
              </a:rPr>
              <a:t>套</a:t>
            </a:r>
            <a:r>
              <a:rPr lang="en-US" altLang="zh-TW" sz="2000" dirty="0">
                <a:solidFill>
                  <a:prstClr val="white"/>
                </a:solidFill>
                <a:latin typeface="微軟正黑體" panose="020B0604030504040204" pitchFamily="34" charset="-120"/>
                <a:ea typeface="微軟正黑體" panose="020B0604030504040204" pitchFamily="34" charset="-120"/>
              </a:rPr>
              <a:t>10</a:t>
            </a:r>
            <a:r>
              <a:rPr lang="zh-TW" altLang="en-US" sz="2000" dirty="0">
                <a:solidFill>
                  <a:prstClr val="white"/>
                </a:solidFill>
                <a:latin typeface="微軟正黑體" panose="020B0604030504040204" pitchFamily="34" charset="-120"/>
                <a:ea typeface="微軟正黑體" panose="020B0604030504040204" pitchFamily="34" charset="-120"/>
              </a:rPr>
              <a:t>張</a:t>
            </a:r>
            <a:r>
              <a:rPr lang="en-US" altLang="zh-TW" sz="2000" dirty="0">
                <a:solidFill>
                  <a:prstClr val="white"/>
                </a:solidFill>
                <a:latin typeface="微軟正黑體" panose="020B0604030504040204" pitchFamily="34" charset="-120"/>
                <a:ea typeface="微軟正黑體" panose="020B0604030504040204" pitchFamily="34" charset="-120"/>
              </a:rPr>
              <a:t>) </a:t>
            </a:r>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en-US" altLang="zh-TW" sz="2000" dirty="0">
                <a:solidFill>
                  <a:prstClr val="white"/>
                </a:solidFill>
                <a:latin typeface="微軟正黑體" panose="020B0604030504040204" pitchFamily="34" charset="-120"/>
                <a:ea typeface="微軟正黑體" panose="020B0604030504040204" pitchFamily="34" charset="-120"/>
              </a:rPr>
              <a:t>- </a:t>
            </a:r>
            <a:r>
              <a:rPr lang="zh-TW" altLang="en-US" sz="2000" dirty="0">
                <a:solidFill>
                  <a:prstClr val="white"/>
                </a:solidFill>
                <a:latin typeface="微軟正黑體" panose="020B0604030504040204" pitchFamily="34" charset="-120"/>
                <a:ea typeface="微軟正黑體" panose="020B0604030504040204" pitchFamily="34" charset="-120"/>
              </a:rPr>
              <a:t>鴻</a:t>
            </a:r>
            <a:r>
              <a:rPr lang="zh-TW" altLang="en-US" sz="2000" dirty="0">
                <a:solidFill>
                  <a:prstClr val="white"/>
                </a:solidFill>
                <a:latin typeface="微軟正黑體" panose="020B0604030504040204" pitchFamily="34" charset="-120"/>
                <a:ea typeface="微軟正黑體" panose="020B0604030504040204" pitchFamily="34" charset="-120"/>
              </a:rPr>
              <a:t>福堂自家湯套</a:t>
            </a:r>
            <a:r>
              <a:rPr lang="zh-TW" altLang="en-US" sz="2000" dirty="0">
                <a:solidFill>
                  <a:prstClr val="white"/>
                </a:solidFill>
                <a:latin typeface="微軟正黑體" panose="020B0604030504040204" pitchFamily="34" charset="-120"/>
                <a:ea typeface="微軟正黑體" panose="020B0604030504040204" pitchFamily="34" charset="-120"/>
              </a:rPr>
              <a:t>票 </a:t>
            </a:r>
            <a:r>
              <a:rPr lang="en-US" altLang="zh-TW"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1</a:t>
            </a:r>
            <a:r>
              <a:rPr lang="zh-TW" altLang="en-US" sz="2000" dirty="0">
                <a:solidFill>
                  <a:prstClr val="white"/>
                </a:solidFill>
                <a:latin typeface="微軟正黑體" panose="020B0604030504040204" pitchFamily="34" charset="-120"/>
                <a:ea typeface="微軟正黑體" panose="020B0604030504040204" pitchFamily="34" charset="-120"/>
              </a:rPr>
              <a:t>套</a:t>
            </a:r>
            <a:r>
              <a:rPr lang="en-US" altLang="zh-TW" sz="2000" dirty="0">
                <a:solidFill>
                  <a:prstClr val="white"/>
                </a:solidFill>
                <a:latin typeface="微軟正黑體" panose="020B0604030504040204" pitchFamily="34" charset="-120"/>
                <a:ea typeface="微軟正黑體" panose="020B0604030504040204" pitchFamily="34" charset="-120"/>
              </a:rPr>
              <a:t>10</a:t>
            </a:r>
            <a:r>
              <a:rPr lang="zh-TW" altLang="en-US" sz="2000" dirty="0">
                <a:solidFill>
                  <a:prstClr val="white"/>
                </a:solidFill>
                <a:latin typeface="微軟正黑體" panose="020B0604030504040204" pitchFamily="34" charset="-120"/>
                <a:ea typeface="微軟正黑體" panose="020B0604030504040204" pitchFamily="34" charset="-120"/>
              </a:rPr>
              <a:t>張</a:t>
            </a:r>
            <a:r>
              <a:rPr lang="en-US" altLang="zh-TW" sz="2000" dirty="0">
                <a:solidFill>
                  <a:prstClr val="white"/>
                </a:solidFill>
                <a:latin typeface="微軟正黑體" panose="020B0604030504040204" pitchFamily="34" charset="-120"/>
                <a:ea typeface="微軟正黑體" panose="020B0604030504040204" pitchFamily="34" charset="-120"/>
              </a:rPr>
              <a:t>)</a:t>
            </a:r>
          </a:p>
          <a:p>
            <a:pPr marL="457200" indent="-457200">
              <a:buFontTx/>
              <a:buAutoNum type="arabicParenR"/>
            </a:pP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447" y="4884708"/>
            <a:ext cx="3419949" cy="173229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84" b="14037"/>
          <a:stretch/>
        </p:blipFill>
        <p:spPr>
          <a:xfrm>
            <a:off x="543168" y="4888075"/>
            <a:ext cx="3485648" cy="172403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7245" y="4889713"/>
            <a:ext cx="3078772" cy="1740563"/>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1081695" y="621939"/>
            <a:ext cx="2069709" cy="1009433"/>
            <a:chOff x="1118206" y="596538"/>
            <a:chExt cx="2069709" cy="1009433"/>
          </a:xfrm>
        </p:grpSpPr>
        <p:sp>
          <p:nvSpPr>
            <p:cNvPr id="17" name="Rectangle 16"/>
            <p:cNvSpPr/>
            <p:nvPr/>
          </p:nvSpPr>
          <p:spPr>
            <a:xfrm>
              <a:off x="1118206" y="596538"/>
              <a:ext cx="2069709" cy="100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9651" y="632440"/>
              <a:ext cx="1886817" cy="966350"/>
            </a:xfrm>
            <a:prstGeom prst="rect">
              <a:avLst/>
            </a:prstGeom>
          </p:spPr>
        </p:pic>
      </p:gr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9372601" y="720485"/>
            <a:ext cx="2726823" cy="830766"/>
          </a:xfrm>
          <a:prstGeom prst="rect">
            <a:avLst/>
          </a:prstGeom>
          <a:noFill/>
        </p:spPr>
        <p:txBody>
          <a:bodyPr wrap="square" lIns="89744" tIns="45606" rIns="89744" bIns="45606" rtlCol="0">
            <a:spAutoFit/>
          </a:bodyPr>
          <a:lstStyle/>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5% Cashback </a:t>
            </a:r>
          </a:p>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3%</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r>
              <a:rPr lang="zh-TW" altLang="en-US" sz="2400" dirty="0">
                <a:solidFill>
                  <a:srgbClr val="FFFFFF"/>
                </a:solidFill>
                <a:latin typeface="Raleway" panose="020B0503030101060003" pitchFamily="34" charset="0"/>
                <a:ea typeface="新細明體" panose="02020500000000000000" pitchFamily="18" charset="-120"/>
              </a:rPr>
              <a:t>│</a:t>
            </a:r>
            <a:r>
              <a:rPr lang="en-US" altLang="zh-TW" sz="2400" dirty="0">
                <a:solidFill>
                  <a:srgbClr val="FFFFFF"/>
                </a:solidFill>
                <a:latin typeface="Raleway" panose="020B0503030101060003" pitchFamily="34" charset="0"/>
                <a:ea typeface="新細明體" panose="02020500000000000000" pitchFamily="18" charset="-120"/>
              </a:rPr>
              <a:t>11%</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endParaRPr lang="en-US" sz="2400" dirty="0">
              <a:solidFill>
                <a:srgbClr val="FFFFFF"/>
              </a:solidFill>
              <a:latin typeface="Raleway" panose="020B0503030101060003" pitchFamily="34" charset="0"/>
            </a:endParaRPr>
          </a:p>
        </p:txBody>
      </p:sp>
    </p:spTree>
    <p:extLst>
      <p:ext uri="{BB962C8B-B14F-4D97-AF65-F5344CB8AC3E}">
        <p14:creationId xmlns:p14="http://schemas.microsoft.com/office/powerpoint/2010/main" val="17158652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rcRect t="7502" b="15812"/>
          <a:stretch/>
        </p:blipFill>
        <p:spPr>
          <a:xfrm>
            <a:off x="1589" y="-14416"/>
            <a:ext cx="12188825" cy="7010400"/>
          </a:xfrm>
          <a:prstGeom prst="rect">
            <a:avLst/>
          </a:prstGeom>
        </p:spPr>
      </p:pic>
      <p:sp>
        <p:nvSpPr>
          <p:cNvPr id="6" name="Rectangle 5"/>
          <p:cNvSpPr/>
          <p:nvPr/>
        </p:nvSpPr>
        <p:spPr>
          <a:xfrm>
            <a:off x="-45329" y="-112047"/>
            <a:ext cx="12282658" cy="720566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7" name="Group 6"/>
          <p:cNvGrpSpPr/>
          <p:nvPr/>
        </p:nvGrpSpPr>
        <p:grpSpPr>
          <a:xfrm>
            <a:off x="10439400" y="152400"/>
            <a:ext cx="1780716" cy="532612"/>
            <a:chOff x="10313324" y="457200"/>
            <a:chExt cx="2283489" cy="532612"/>
          </a:xfrm>
        </p:grpSpPr>
        <p:sp>
          <p:nvSpPr>
            <p:cNvPr id="8" name="Snip Single Corner Rectangle 7"/>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10567313" y="492673"/>
              <a:ext cx="2029500" cy="461665"/>
            </a:xfrm>
            <a:prstGeom prst="rect">
              <a:avLst/>
            </a:prstGeom>
            <a:noFill/>
          </p:spPr>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訂購表</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grpSp>
        <p:nvGrpSpPr>
          <p:cNvPr id="18" name="Group 17"/>
          <p:cNvGrpSpPr/>
          <p:nvPr/>
        </p:nvGrpSpPr>
        <p:grpSpPr>
          <a:xfrm>
            <a:off x="1081695" y="621939"/>
            <a:ext cx="2069709" cy="1009433"/>
            <a:chOff x="1118206" y="596538"/>
            <a:chExt cx="2069709" cy="1009433"/>
          </a:xfrm>
        </p:grpSpPr>
        <p:sp>
          <p:nvSpPr>
            <p:cNvPr id="17" name="Rectangle 16"/>
            <p:cNvSpPr/>
            <p:nvPr/>
          </p:nvSpPr>
          <p:spPr>
            <a:xfrm>
              <a:off x="1118206" y="596538"/>
              <a:ext cx="2069709" cy="100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1" y="632440"/>
              <a:ext cx="1886817" cy="966350"/>
            </a:xfrm>
            <a:prstGeom prst="rect">
              <a:avLst/>
            </a:prstGeom>
          </p:spPr>
        </p:pic>
      </p:gr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9372601" y="720485"/>
            <a:ext cx="2726823" cy="830766"/>
          </a:xfrm>
          <a:prstGeom prst="rect">
            <a:avLst/>
          </a:prstGeom>
          <a:noFill/>
        </p:spPr>
        <p:txBody>
          <a:bodyPr wrap="square" lIns="89744" tIns="45606" rIns="89744" bIns="45606" rtlCol="0">
            <a:spAutoFit/>
          </a:bodyPr>
          <a:lstStyle/>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5% Cashback </a:t>
            </a:r>
          </a:p>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3%</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r>
              <a:rPr lang="zh-TW" altLang="en-US" sz="2400" dirty="0">
                <a:solidFill>
                  <a:srgbClr val="FFFFFF"/>
                </a:solidFill>
                <a:latin typeface="Raleway" panose="020B0503030101060003" pitchFamily="34" charset="0"/>
                <a:ea typeface="新細明體" panose="02020500000000000000" pitchFamily="18" charset="-120"/>
              </a:rPr>
              <a:t>│</a:t>
            </a:r>
            <a:r>
              <a:rPr lang="en-US" altLang="zh-TW" sz="2400" dirty="0">
                <a:solidFill>
                  <a:srgbClr val="FFFFFF"/>
                </a:solidFill>
                <a:latin typeface="Raleway" panose="020B0503030101060003" pitchFamily="34" charset="0"/>
                <a:ea typeface="新細明體" panose="02020500000000000000" pitchFamily="18" charset="-120"/>
              </a:rPr>
              <a:t>11%</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endParaRPr lang="en-US" sz="2400" dirty="0">
              <a:solidFill>
                <a:srgbClr val="FFFFFF"/>
              </a:solidFill>
              <a:latin typeface="Raleway" panose="020B0503030101060003"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831" y="2231231"/>
            <a:ext cx="3550338" cy="3550338"/>
          </a:xfrm>
          <a:prstGeom prst="rect">
            <a:avLst/>
          </a:prstGeom>
        </p:spPr>
      </p:pic>
      <p:grpSp>
        <p:nvGrpSpPr>
          <p:cNvPr id="3" name="Group 2"/>
          <p:cNvGrpSpPr/>
          <p:nvPr/>
        </p:nvGrpSpPr>
        <p:grpSpPr>
          <a:xfrm>
            <a:off x="4320831" y="1459834"/>
            <a:ext cx="3550339" cy="654138"/>
            <a:chOff x="3667124" y="1380741"/>
            <a:chExt cx="4040029" cy="654138"/>
          </a:xfrm>
        </p:grpSpPr>
        <p:sp>
          <p:nvSpPr>
            <p:cNvPr id="20" name="Rectangle 19"/>
            <p:cNvSpPr/>
            <p:nvPr/>
          </p:nvSpPr>
          <p:spPr>
            <a:xfrm>
              <a:off x="3667124" y="1380741"/>
              <a:ext cx="4040029" cy="65413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3854038" y="1445313"/>
              <a:ext cx="3688173" cy="523220"/>
            </a:xfrm>
            <a:prstGeom prst="rect">
              <a:avLst/>
            </a:prstGeom>
          </p:spPr>
          <p:txBody>
            <a:bodyPr wrap="square">
              <a:spAutoFit/>
            </a:bodyPr>
            <a:lstStyle/>
            <a:p>
              <a:pPr algn="ctr"/>
              <a:r>
                <a:rPr lang="zh-TW" altLang="en-US" sz="2800" dirty="0">
                  <a:solidFill>
                    <a:prstClr val="white"/>
                  </a:solidFill>
                  <a:latin typeface="微軟正黑體" panose="020B0604030504040204" pitchFamily="34" charset="-120"/>
                  <a:ea typeface="微軟正黑體" panose="020B0604030504040204" pitchFamily="34" charset="-120"/>
                </a:rPr>
                <a:t>鴻</a:t>
              </a:r>
              <a:r>
                <a:rPr lang="zh-TW" altLang="en-US" sz="2800" dirty="0">
                  <a:solidFill>
                    <a:prstClr val="white"/>
                  </a:solidFill>
                  <a:latin typeface="微軟正黑體" panose="020B0604030504040204" pitchFamily="34" charset="-120"/>
                  <a:ea typeface="微軟正黑體" panose="020B0604030504040204" pitchFamily="34" charset="-120"/>
                </a:rPr>
                <a:t>福</a:t>
              </a:r>
              <a:r>
                <a:rPr lang="zh-TW" altLang="en-US" sz="2800" dirty="0">
                  <a:solidFill>
                    <a:prstClr val="white"/>
                  </a:solidFill>
                  <a:latin typeface="微軟正黑體" panose="020B0604030504040204" pitchFamily="34" charset="-120"/>
                  <a:ea typeface="微軟正黑體" panose="020B0604030504040204" pitchFamily="34" charset="-120"/>
                </a:rPr>
                <a:t>堂訂購表</a:t>
              </a:r>
              <a:endParaRPr lang="en-US" altLang="zh-TW" sz="2800"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71096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6200"/>
            <a:ext cx="10362940" cy="6899427"/>
            <a:chOff x="-1588" y="-76200"/>
            <a:chExt cx="10362940" cy="6899427"/>
          </a:xfrm>
        </p:grpSpPr>
        <p:grpSp>
          <p:nvGrpSpPr>
            <p:cNvPr id="5" name="Group 4"/>
            <p:cNvGrpSpPr/>
            <p:nvPr/>
          </p:nvGrpSpPr>
          <p:grpSpPr>
            <a:xfrm>
              <a:off x="-1588" y="-76200"/>
              <a:ext cx="10362940" cy="6899427"/>
              <a:chOff x="1370272" y="44038"/>
              <a:chExt cx="10032480" cy="6679414"/>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272" y="44038"/>
                <a:ext cx="10032480" cy="6679414"/>
              </a:xfrm>
              <a:prstGeom prst="rect">
                <a:avLst/>
              </a:prstGeom>
            </p:spPr>
          </p:pic>
          <p:pic>
            <p:nvPicPr>
              <p:cNvPr id="84" name="Picture 8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317640">
                <a:off x="4871444" y="4676328"/>
                <a:ext cx="1712407" cy="277397"/>
              </a:xfrm>
              <a:prstGeom prst="rect">
                <a:avLst/>
              </a:prstGeom>
            </p:spPr>
          </p:pic>
        </p:grpSp>
        <p:pic>
          <p:nvPicPr>
            <p:cNvPr id="86" name="Picture 85"/>
            <p:cNvPicPr>
              <a:picLocks noChangeAspect="1"/>
            </p:cNvPicPr>
            <p:nvPr/>
          </p:nvPicPr>
          <p:blipFill rotWithShape="1">
            <a:blip r:embed="rId2" cstate="print">
              <a:extLst>
                <a:ext uri="{28A0092B-C50C-407E-A947-70E740481C1C}">
                  <a14:useLocalDpi xmlns:a14="http://schemas.microsoft.com/office/drawing/2010/main" val="0"/>
                </a:ext>
              </a:extLst>
            </a:blip>
            <a:srcRect l="52942" t="72893" r="43382" b="24898"/>
            <a:stretch/>
          </p:blipFill>
          <p:spPr>
            <a:xfrm rot="229993">
              <a:off x="5539781" y="4983828"/>
              <a:ext cx="1095085" cy="161347"/>
            </a:xfrm>
            <a:prstGeom prst="rect">
              <a:avLst/>
            </a:prstGeom>
          </p:spPr>
        </p:pic>
      </p:grpSp>
      <p:pic>
        <p:nvPicPr>
          <p:cNvPr id="129" name="Picture 128"/>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7">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7/F </a:t>
            </a:r>
            <a:r>
              <a:rPr lang="zh-TW" altLang="en-US" sz="1600" b="1" dirty="0">
                <a:solidFill>
                  <a:prstClr val="white"/>
                </a:solidFill>
                <a:latin typeface="微軟正黑體" panose="020B0604030504040204" pitchFamily="34" charset="-120"/>
                <a:ea typeface="微軟正黑體" panose="020B0604030504040204" pitchFamily="34" charset="-120"/>
              </a:rPr>
              <a:t>旅遊</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9"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0"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7"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8"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4"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5">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6</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7</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7</a:t>
            </a:r>
            <a:endParaRPr lang="en-US" sz="1100" dirty="0">
              <a:solidFill>
                <a:srgbClr val="FFFF0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29907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549" b="7369"/>
          <a:stretch/>
        </p:blipFill>
        <p:spPr>
          <a:xfrm>
            <a:off x="1589" y="1"/>
            <a:ext cx="12215813" cy="7010400"/>
          </a:xfrm>
          <a:prstGeom prst="rect">
            <a:avLst/>
          </a:prstGeom>
        </p:spPr>
      </p:pic>
      <p:sp>
        <p:nvSpPr>
          <p:cNvPr id="6" name="Rectangle 5"/>
          <p:cNvSpPr/>
          <p:nvPr/>
        </p:nvSpPr>
        <p:spPr>
          <a:xfrm>
            <a:off x="-45329" y="-112047"/>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7" name="Group 6"/>
          <p:cNvGrpSpPr/>
          <p:nvPr/>
        </p:nvGrpSpPr>
        <p:grpSpPr>
          <a:xfrm>
            <a:off x="-45212" y="370274"/>
            <a:ext cx="2940811" cy="671126"/>
            <a:chOff x="-46800" y="370274"/>
            <a:chExt cx="2940811" cy="6711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9" name="TextBox 8"/>
            <p:cNvSpPr txBox="1"/>
            <p:nvPr/>
          </p:nvSpPr>
          <p:spPr>
            <a:xfrm>
              <a:off x="227012"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7/F </a:t>
              </a:r>
              <a:r>
                <a:rPr lang="zh-TW" altLang="en-US" b="1" dirty="0">
                  <a:solidFill>
                    <a:prstClr val="white"/>
                  </a:solidFill>
                  <a:latin typeface="微軟正黑體" panose="020B0604030504040204" pitchFamily="34" charset="-120"/>
                  <a:ea typeface="微軟正黑體" panose="020B0604030504040204" pitchFamily="34" charset="-120"/>
                </a:rPr>
                <a:t>旅遊</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grpSp>
      <p:sp>
        <p:nvSpPr>
          <p:cNvPr id="10" name="Rectangle 9"/>
          <p:cNvSpPr/>
          <p:nvPr/>
        </p:nvSpPr>
        <p:spPr>
          <a:xfrm>
            <a:off x="1590172" y="1319083"/>
            <a:ext cx="9220199" cy="4343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5803" y="1918396"/>
            <a:ext cx="2268187" cy="37803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3489" t="20001" r="12800" b="22222"/>
          <a:stretch/>
        </p:blipFill>
        <p:spPr>
          <a:xfrm>
            <a:off x="6301451" y="1716671"/>
            <a:ext cx="1600201" cy="77766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4883" y="4828016"/>
            <a:ext cx="1666248" cy="488498"/>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r="36395"/>
          <a:stretch/>
        </p:blipFill>
        <p:spPr>
          <a:xfrm>
            <a:off x="7033395" y="3698923"/>
            <a:ext cx="2038216" cy="69757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5009" y="3548751"/>
            <a:ext cx="1128901" cy="844756"/>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1486" y="3562203"/>
            <a:ext cx="1424877" cy="990652"/>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3924" y="2695688"/>
            <a:ext cx="1765570" cy="74375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0251" y="1520510"/>
            <a:ext cx="1207674" cy="1031272"/>
          </a:xfrm>
          <a:prstGeom prst="rect">
            <a:avLst/>
          </a:prstGeom>
        </p:spPr>
      </p:pic>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t="11837" b="15142"/>
          <a:stretch/>
        </p:blipFill>
        <p:spPr>
          <a:xfrm>
            <a:off x="2075993" y="2793212"/>
            <a:ext cx="2029375" cy="533401"/>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01365" y="2891925"/>
            <a:ext cx="1916827" cy="321615"/>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42803" y="1765223"/>
            <a:ext cx="1702367" cy="674044"/>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19859" y="4698213"/>
            <a:ext cx="1571511" cy="654796"/>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1083" y="2812176"/>
            <a:ext cx="1610286" cy="454571"/>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14088" y="3774710"/>
            <a:ext cx="1549318" cy="572997"/>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33274" y="4899016"/>
            <a:ext cx="1846064" cy="343368"/>
          </a:xfrm>
          <a:prstGeom prst="rect">
            <a:avLst/>
          </a:prstGeom>
        </p:spPr>
      </p:pic>
      <p:pic>
        <p:nvPicPr>
          <p:cNvPr id="26" name="Picture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24800" y="4659746"/>
            <a:ext cx="1738372" cy="739486"/>
          </a:xfrm>
          <a:prstGeom prst="rect">
            <a:avLst/>
          </a:prstGeom>
        </p:spPr>
      </p:pic>
      <p:pic>
        <p:nvPicPr>
          <p:cNvPr id="27" name="Picture 26"/>
          <p:cNvPicPr>
            <a:picLocks noChangeAspect="1"/>
          </p:cNvPicPr>
          <p:nvPr/>
        </p:nvPicPr>
        <p:blipFill rotWithShape="1">
          <a:blip r:embed="rId20" cstate="print">
            <a:extLst>
              <a:ext uri="{28A0092B-C50C-407E-A947-70E740481C1C}">
                <a14:useLocalDpi xmlns:a14="http://schemas.microsoft.com/office/drawing/2010/main" val="0"/>
              </a:ext>
            </a:extLst>
          </a:blip>
          <a:srcRect l="9845" r="11381"/>
          <a:stretch/>
        </p:blipFill>
        <p:spPr>
          <a:xfrm>
            <a:off x="9252713" y="3656752"/>
            <a:ext cx="1444105" cy="763843"/>
          </a:xfrm>
          <a:prstGeom prst="rect">
            <a:avLst/>
          </a:prstGeom>
        </p:spPr>
      </p:pic>
    </p:spTree>
    <p:extLst>
      <p:ext uri="{BB962C8B-B14F-4D97-AF65-F5344CB8AC3E}">
        <p14:creationId xmlns:p14="http://schemas.microsoft.com/office/powerpoint/2010/main" val="32988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anim calcmode="lin" valueType="num">
                                      <p:cBhvr>
                                        <p:cTn id="50" dur="500" fill="hold"/>
                                        <p:tgtEl>
                                          <p:spTgt spid="23"/>
                                        </p:tgtEl>
                                        <p:attrNameLst>
                                          <p:attrName>ppt_x</p:attrName>
                                        </p:attrNameLst>
                                      </p:cBhvr>
                                      <p:tavLst>
                                        <p:tav tm="0">
                                          <p:val>
                                            <p:strVal val="#ppt_x"/>
                                          </p:val>
                                        </p:tav>
                                        <p:tav tm="100000">
                                          <p:val>
                                            <p:strVal val="#ppt_x"/>
                                          </p:val>
                                        </p:tav>
                                      </p:tavLst>
                                    </p:anim>
                                    <p:anim calcmode="lin" valueType="num">
                                      <p:cBhvr>
                                        <p:cTn id="51" dur="500" fill="hold"/>
                                        <p:tgtEl>
                                          <p:spTgt spid="2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anim calcmode="lin" valueType="num">
                                      <p:cBhvr>
                                        <p:cTn id="56" dur="500" fill="hold"/>
                                        <p:tgtEl>
                                          <p:spTgt spid="15"/>
                                        </p:tgtEl>
                                        <p:attrNameLst>
                                          <p:attrName>ppt_x</p:attrName>
                                        </p:attrNameLst>
                                      </p:cBhvr>
                                      <p:tavLst>
                                        <p:tav tm="0">
                                          <p:val>
                                            <p:strVal val="#ppt_x"/>
                                          </p:val>
                                        </p:tav>
                                        <p:tav tm="100000">
                                          <p:val>
                                            <p:strVal val="#ppt_x"/>
                                          </p:val>
                                        </p:tav>
                                      </p:tavLst>
                                    </p:anim>
                                    <p:anim calcmode="lin" valueType="num">
                                      <p:cBhvr>
                                        <p:cTn id="57" dur="500" fill="hold"/>
                                        <p:tgtEl>
                                          <p:spTgt spid="15"/>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anim calcmode="lin" valueType="num">
                                      <p:cBhvr>
                                        <p:cTn id="62" dur="500" fill="hold"/>
                                        <p:tgtEl>
                                          <p:spTgt spid="16"/>
                                        </p:tgtEl>
                                        <p:attrNameLst>
                                          <p:attrName>ppt_x</p:attrName>
                                        </p:attrNameLst>
                                      </p:cBhvr>
                                      <p:tavLst>
                                        <p:tav tm="0">
                                          <p:val>
                                            <p:strVal val="#ppt_x"/>
                                          </p:val>
                                        </p:tav>
                                        <p:tav tm="100000">
                                          <p:val>
                                            <p:strVal val="#ppt_x"/>
                                          </p:val>
                                        </p:tav>
                                      </p:tavLst>
                                    </p:anim>
                                    <p:anim calcmode="lin" valueType="num">
                                      <p:cBhvr>
                                        <p:cTn id="63" dur="500" fill="hold"/>
                                        <p:tgtEl>
                                          <p:spTgt spid="16"/>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anim calcmode="lin" valueType="num">
                                      <p:cBhvr>
                                        <p:cTn id="68" dur="500" fill="hold"/>
                                        <p:tgtEl>
                                          <p:spTgt spid="24"/>
                                        </p:tgtEl>
                                        <p:attrNameLst>
                                          <p:attrName>ppt_x</p:attrName>
                                        </p:attrNameLst>
                                      </p:cBhvr>
                                      <p:tavLst>
                                        <p:tav tm="0">
                                          <p:val>
                                            <p:strVal val="#ppt_x"/>
                                          </p:val>
                                        </p:tav>
                                        <p:tav tm="100000">
                                          <p:val>
                                            <p:strVal val="#ppt_x"/>
                                          </p:val>
                                        </p:tav>
                                      </p:tavLst>
                                    </p:anim>
                                    <p:anim calcmode="lin" valueType="num">
                                      <p:cBhvr>
                                        <p:cTn id="69" dur="50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anim calcmode="lin" valueType="num">
                                      <p:cBhvr>
                                        <p:cTn id="74" dur="500" fill="hold"/>
                                        <p:tgtEl>
                                          <p:spTgt spid="14"/>
                                        </p:tgtEl>
                                        <p:attrNameLst>
                                          <p:attrName>ppt_x</p:attrName>
                                        </p:attrNameLst>
                                      </p:cBhvr>
                                      <p:tavLst>
                                        <p:tav tm="0">
                                          <p:val>
                                            <p:strVal val="#ppt_x"/>
                                          </p:val>
                                        </p:tav>
                                        <p:tav tm="100000">
                                          <p:val>
                                            <p:strVal val="#ppt_x"/>
                                          </p:val>
                                        </p:tav>
                                      </p:tavLst>
                                    </p:anim>
                                    <p:anim calcmode="lin" valueType="num">
                                      <p:cBhvr>
                                        <p:cTn id="75" dur="500" fill="hold"/>
                                        <p:tgtEl>
                                          <p:spTgt spid="14"/>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anim calcmode="lin" valueType="num">
                                      <p:cBhvr>
                                        <p:cTn id="80" dur="500" fill="hold"/>
                                        <p:tgtEl>
                                          <p:spTgt spid="27"/>
                                        </p:tgtEl>
                                        <p:attrNameLst>
                                          <p:attrName>ppt_x</p:attrName>
                                        </p:attrNameLst>
                                      </p:cBhvr>
                                      <p:tavLst>
                                        <p:tav tm="0">
                                          <p:val>
                                            <p:strVal val="#ppt_x"/>
                                          </p:val>
                                        </p:tav>
                                        <p:tav tm="100000">
                                          <p:val>
                                            <p:strVal val="#ppt_x"/>
                                          </p:val>
                                        </p:tav>
                                      </p:tavLst>
                                    </p:anim>
                                    <p:anim calcmode="lin" valueType="num">
                                      <p:cBhvr>
                                        <p:cTn id="81" dur="500" fill="hold"/>
                                        <p:tgtEl>
                                          <p:spTgt spid="27"/>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anim calcmode="lin" valueType="num">
                                      <p:cBhvr>
                                        <p:cTn id="86" dur="500" fill="hold"/>
                                        <p:tgtEl>
                                          <p:spTgt spid="22"/>
                                        </p:tgtEl>
                                        <p:attrNameLst>
                                          <p:attrName>ppt_x</p:attrName>
                                        </p:attrNameLst>
                                      </p:cBhvr>
                                      <p:tavLst>
                                        <p:tav tm="0">
                                          <p:val>
                                            <p:strVal val="#ppt_x"/>
                                          </p:val>
                                        </p:tav>
                                        <p:tav tm="100000">
                                          <p:val>
                                            <p:strVal val="#ppt_x"/>
                                          </p:val>
                                        </p:tav>
                                      </p:tavLst>
                                    </p:anim>
                                    <p:anim calcmode="lin" valueType="num">
                                      <p:cBhvr>
                                        <p:cTn id="87" dur="500" fill="hold"/>
                                        <p:tgtEl>
                                          <p:spTgt spid="22"/>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anim calcmode="lin" valueType="num">
                                      <p:cBhvr>
                                        <p:cTn id="92" dur="500" fill="hold"/>
                                        <p:tgtEl>
                                          <p:spTgt spid="13"/>
                                        </p:tgtEl>
                                        <p:attrNameLst>
                                          <p:attrName>ppt_x</p:attrName>
                                        </p:attrNameLst>
                                      </p:cBhvr>
                                      <p:tavLst>
                                        <p:tav tm="0">
                                          <p:val>
                                            <p:strVal val="#ppt_x"/>
                                          </p:val>
                                        </p:tav>
                                        <p:tav tm="100000">
                                          <p:val>
                                            <p:strVal val="#ppt_x"/>
                                          </p:val>
                                        </p:tav>
                                      </p:tavLst>
                                    </p:anim>
                                    <p:anim calcmode="lin" valueType="num">
                                      <p:cBhvr>
                                        <p:cTn id="93" dur="500" fill="hold"/>
                                        <p:tgtEl>
                                          <p:spTgt spid="13"/>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anim calcmode="lin" valueType="num">
                                      <p:cBhvr>
                                        <p:cTn id="98" dur="500" fill="hold"/>
                                        <p:tgtEl>
                                          <p:spTgt spid="25"/>
                                        </p:tgtEl>
                                        <p:attrNameLst>
                                          <p:attrName>ppt_x</p:attrName>
                                        </p:attrNameLst>
                                      </p:cBhvr>
                                      <p:tavLst>
                                        <p:tav tm="0">
                                          <p:val>
                                            <p:strVal val="#ppt_x"/>
                                          </p:val>
                                        </p:tav>
                                        <p:tav tm="100000">
                                          <p:val>
                                            <p:strVal val="#ppt_x"/>
                                          </p:val>
                                        </p:tav>
                                      </p:tavLst>
                                    </p:anim>
                                    <p:anim calcmode="lin" valueType="num">
                                      <p:cBhvr>
                                        <p:cTn id="99" dur="500" fill="hold"/>
                                        <p:tgtEl>
                                          <p:spTgt spid="25"/>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2" presetClass="entr" presetSubtype="0"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anim calcmode="lin" valueType="num">
                                      <p:cBhvr>
                                        <p:cTn id="104" dur="500" fill="hold"/>
                                        <p:tgtEl>
                                          <p:spTgt spid="26"/>
                                        </p:tgtEl>
                                        <p:attrNameLst>
                                          <p:attrName>ppt_x</p:attrName>
                                        </p:attrNameLst>
                                      </p:cBhvr>
                                      <p:tavLst>
                                        <p:tav tm="0">
                                          <p:val>
                                            <p:strVal val="#ppt_x"/>
                                          </p:val>
                                        </p:tav>
                                        <p:tav tm="100000">
                                          <p:val>
                                            <p:strVal val="#ppt_x"/>
                                          </p:val>
                                        </p:tav>
                                      </p:tavLst>
                                    </p:anim>
                                    <p:anim calcmode="lin" valueType="num">
                                      <p:cBhvr>
                                        <p:cTn id="10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81696" y="1673225"/>
            <a:ext cx="3466413" cy="262607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7037" y="-3175"/>
            <a:ext cx="3643376" cy="16764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4262110"/>
            <a:ext cx="4584949" cy="2595891"/>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664077"/>
            <a:ext cx="3406620" cy="2579145"/>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88752" y="4262110"/>
            <a:ext cx="3451508" cy="2614779"/>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t="1" b="2025"/>
          <a:stretch/>
        </p:blipFill>
        <p:spPr>
          <a:xfrm>
            <a:off x="3414051" y="1664076"/>
            <a:ext cx="3362481" cy="2618067"/>
          </a:xfrm>
          <a:prstGeom prst="rect">
            <a:avLst/>
          </a:prstGeom>
        </p:spPr>
      </p:pic>
      <p:pic>
        <p:nvPicPr>
          <p:cNvPr id="10" name="Picture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588" y="-183612"/>
            <a:ext cx="2438400" cy="1828800"/>
          </a:xfrm>
          <a:prstGeom prst="rect">
            <a:avLst/>
          </a:prstGeom>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43283" y="-264254"/>
            <a:ext cx="3203755" cy="1922253"/>
          </a:xfrm>
          <a:prstGeom prst="rect">
            <a:avLst/>
          </a:prstGeom>
        </p:spPr>
      </p:pic>
      <p:pic>
        <p:nvPicPr>
          <p:cNvPr id="12" name="Picture 11"/>
          <p:cNvPicPr>
            <a:picLocks noChangeAspect="1"/>
          </p:cNvPicPr>
          <p:nvPr/>
        </p:nvPicPr>
        <p:blipFill rotWithShape="1">
          <a:blip r:embed="rId10" cstate="email">
            <a:extLst>
              <a:ext uri="{28A0092B-C50C-407E-A947-70E740481C1C}">
                <a14:useLocalDpi xmlns:a14="http://schemas.microsoft.com/office/drawing/2010/main"/>
              </a:ext>
            </a:extLst>
          </a:blip>
          <a:srcRect r="1094"/>
          <a:stretch/>
        </p:blipFill>
        <p:spPr>
          <a:xfrm>
            <a:off x="6652046" y="1664076"/>
            <a:ext cx="4244555" cy="2600915"/>
          </a:xfrm>
          <a:prstGeom prst="rect">
            <a:avLst/>
          </a:prstGeom>
        </p:spPr>
      </p:pic>
      <p:pic>
        <p:nvPicPr>
          <p:cNvPr id="15" name="Picture 14"/>
          <p:cNvPicPr>
            <a:picLocks noChangeAspect="1"/>
          </p:cNvPicPr>
          <p:nvPr/>
        </p:nvPicPr>
        <p:blipFill rotWithShape="1">
          <a:blip r:embed="rId11" cstate="email">
            <a:extLst>
              <a:ext uri="{28A0092B-C50C-407E-A947-70E740481C1C}">
                <a14:useLocalDpi xmlns:a14="http://schemas.microsoft.com/office/drawing/2010/main"/>
              </a:ext>
            </a:extLst>
          </a:blip>
          <a:srcRect l="10642"/>
          <a:stretch/>
        </p:blipFill>
        <p:spPr>
          <a:xfrm>
            <a:off x="8040260" y="4249957"/>
            <a:ext cx="4149052" cy="2598034"/>
          </a:xfrm>
          <a:prstGeom prst="rect">
            <a:avLst/>
          </a:prstGeom>
        </p:spPr>
      </p:pic>
      <p:pic>
        <p:nvPicPr>
          <p:cNvPr id="16" name="Picture 15"/>
          <p:cNvPicPr>
            <a:picLocks noChangeAspect="1"/>
          </p:cNvPicPr>
          <p:nvPr/>
        </p:nvPicPr>
        <p:blipFill rotWithShape="1">
          <a:blip r:embed="rId12" cstate="email">
            <a:extLst>
              <a:ext uri="{28A0092B-C50C-407E-A947-70E740481C1C}">
                <a14:useLocalDpi xmlns:a14="http://schemas.microsoft.com/office/drawing/2010/main"/>
              </a:ext>
            </a:extLst>
          </a:blip>
          <a:srcRect t="2489" b="6563"/>
          <a:stretch/>
        </p:blipFill>
        <p:spPr>
          <a:xfrm>
            <a:off x="2457450" y="-152400"/>
            <a:ext cx="3071792" cy="1787578"/>
          </a:xfrm>
          <a:prstGeom prst="rect">
            <a:avLst/>
          </a:prstGeom>
        </p:spPr>
      </p:pic>
      <p:sp>
        <p:nvSpPr>
          <p:cNvPr id="19" name="Rectangle 18"/>
          <p:cNvSpPr/>
          <p:nvPr/>
        </p:nvSpPr>
        <p:spPr>
          <a:xfrm>
            <a:off x="-38829" y="-1128582"/>
            <a:ext cx="12228141" cy="81644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2" name="Rectangle 21"/>
          <p:cNvSpPr/>
          <p:nvPr/>
        </p:nvSpPr>
        <p:spPr>
          <a:xfrm>
            <a:off x="1143000" y="609600"/>
            <a:ext cx="2429776" cy="106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5100" y="647719"/>
            <a:ext cx="2167098" cy="998671"/>
          </a:xfrm>
          <a:prstGeom prst="rect">
            <a:avLst/>
          </a:prstGeom>
        </p:spPr>
      </p:pic>
      <p:sp>
        <p:nvSpPr>
          <p:cNvPr id="23" name="Rectangle 22"/>
          <p:cNvSpPr/>
          <p:nvPr/>
        </p:nvSpPr>
        <p:spPr>
          <a:xfrm>
            <a:off x="1146155" y="2286357"/>
            <a:ext cx="7645399" cy="2361844"/>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1563077" y="2559508"/>
            <a:ext cx="7089101" cy="1631216"/>
          </a:xfrm>
          <a:prstGeom prst="rect">
            <a:avLst/>
          </a:prstGeom>
        </p:spPr>
        <p:txBody>
          <a:bodyPr wrap="square">
            <a:spAutoFit/>
          </a:bodyPr>
          <a:lstStyle/>
          <a:p>
            <a:r>
              <a:rPr lang="en-US" altLang="zh-TW" sz="2000" dirty="0" err="1">
                <a:solidFill>
                  <a:prstClr val="white"/>
                </a:solidFill>
                <a:latin typeface="微軟正黑體" panose="020B0604030504040204" pitchFamily="34" charset="-120"/>
                <a:ea typeface="微軟正黑體" panose="020B0604030504040204" pitchFamily="34" charset="-120"/>
              </a:rPr>
              <a:t>KKday</a:t>
            </a:r>
            <a:r>
              <a:rPr lang="zh-TW" altLang="en-US" sz="2000" dirty="0">
                <a:solidFill>
                  <a:prstClr val="white"/>
                </a:solidFill>
                <a:latin typeface="微軟正黑體" panose="020B0604030504040204" pitchFamily="34" charset="-120"/>
                <a:ea typeface="微軟正黑體" panose="020B0604030504040204" pitchFamily="34" charset="-120"/>
              </a:rPr>
              <a:t>為亞洲最大旅遊體驗平台，致力於讓旅行者能更簡單、安全地體驗當地行程。 他</a:t>
            </a:r>
            <a:r>
              <a:rPr lang="zh-TW" altLang="en-US" sz="2000" dirty="0">
                <a:solidFill>
                  <a:prstClr val="white"/>
                </a:solidFill>
                <a:latin typeface="微軟正黑體" panose="020B0604030504040204" pitchFamily="34" charset="-120"/>
                <a:ea typeface="微軟正黑體" panose="020B0604030504040204" pitchFamily="34" charset="-120"/>
              </a:rPr>
              <a:t>們</a:t>
            </a:r>
            <a:r>
              <a:rPr lang="zh-TW" altLang="en-US" sz="2000" dirty="0">
                <a:solidFill>
                  <a:prstClr val="white"/>
                </a:solidFill>
                <a:latin typeface="微軟正黑體" panose="020B0604030504040204" pitchFamily="34" charset="-120"/>
                <a:ea typeface="微軟正黑體" panose="020B0604030504040204" pitchFamily="34" charset="-120"/>
              </a:rPr>
              <a:t>深信自由行是最能貼近在地的旅遊方式，並不斷尋找各地的特色體驗行程與活動。 邀</a:t>
            </a:r>
            <a:r>
              <a:rPr lang="zh-TW" altLang="en-US" sz="2000" dirty="0">
                <a:solidFill>
                  <a:prstClr val="white"/>
                </a:solidFill>
                <a:latin typeface="微軟正黑體" panose="020B0604030504040204" pitchFamily="34" charset="-120"/>
                <a:ea typeface="微軟正黑體" panose="020B0604030504040204" pitchFamily="34" charset="-120"/>
              </a:rPr>
              <a:t>請一</a:t>
            </a:r>
            <a:r>
              <a:rPr lang="zh-TW" altLang="en-US" sz="2000" dirty="0">
                <a:solidFill>
                  <a:prstClr val="white"/>
                </a:solidFill>
                <a:latin typeface="微軟正黑體" panose="020B0604030504040204" pitchFamily="34" charset="-120"/>
                <a:ea typeface="微軟正黑體" panose="020B0604030504040204" pitchFamily="34" charset="-120"/>
              </a:rPr>
              <a:t>樣熱愛旅行</a:t>
            </a:r>
            <a:r>
              <a:rPr lang="zh-TW" altLang="en-US" sz="2000" dirty="0">
                <a:solidFill>
                  <a:prstClr val="white"/>
                </a:solidFill>
                <a:latin typeface="微軟正黑體" panose="020B0604030504040204" pitchFamily="34" charset="-120"/>
                <a:ea typeface="微軟正黑體" panose="020B0604030504040204" pitchFamily="34" charset="-120"/>
              </a:rPr>
              <a:t>的你，</a:t>
            </a:r>
            <a:r>
              <a:rPr lang="zh-TW" altLang="en-US" sz="2000" dirty="0">
                <a:solidFill>
                  <a:prstClr val="white"/>
                </a:solidFill>
                <a:latin typeface="微軟正黑體" panose="020B0604030504040204" pitchFamily="34" charset="-120"/>
                <a:ea typeface="微軟正黑體" panose="020B0604030504040204" pitchFamily="34" charset="-120"/>
              </a:rPr>
              <a:t>一起在</a:t>
            </a:r>
            <a:r>
              <a:rPr lang="en-US" altLang="zh-TW" sz="2000" dirty="0" err="1">
                <a:solidFill>
                  <a:prstClr val="white"/>
                </a:solidFill>
                <a:latin typeface="微軟正黑體" panose="020B0604030504040204" pitchFamily="34" charset="-120"/>
                <a:ea typeface="微軟正黑體" panose="020B0604030504040204" pitchFamily="34" charset="-120"/>
              </a:rPr>
              <a:t>KKday</a:t>
            </a:r>
            <a:r>
              <a:rPr lang="zh-TW" altLang="en-US" sz="2000" dirty="0">
                <a:solidFill>
                  <a:prstClr val="white"/>
                </a:solidFill>
                <a:latin typeface="微軟正黑體" panose="020B0604030504040204" pitchFamily="34" charset="-120"/>
                <a:ea typeface="微軟正黑體" panose="020B0604030504040204" pitchFamily="34" charset="-120"/>
              </a:rPr>
              <a:t>上發掘行程、輕鬆預訂，創</a:t>
            </a:r>
            <a:r>
              <a:rPr lang="zh-TW" altLang="en-US" sz="2000" dirty="0">
                <a:solidFill>
                  <a:prstClr val="white"/>
                </a:solidFill>
                <a:latin typeface="微軟正黑體" panose="020B0604030504040204" pitchFamily="34" charset="-120"/>
                <a:ea typeface="微軟正黑體" panose="020B0604030504040204" pitchFamily="34" charset="-120"/>
              </a:rPr>
              <a:t>造你獨</a:t>
            </a:r>
            <a:r>
              <a:rPr lang="zh-TW" altLang="en-US" sz="2000" dirty="0">
                <a:solidFill>
                  <a:prstClr val="white"/>
                </a:solidFill>
                <a:latin typeface="微軟正黑體" panose="020B0604030504040204" pitchFamily="34" charset="-120"/>
                <a:ea typeface="微軟正黑體" panose="020B0604030504040204" pitchFamily="34" charset="-120"/>
              </a:rPr>
              <a:t>一無二的旅遊回憶</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grpSp>
        <p:nvGrpSpPr>
          <p:cNvPr id="25" name="Group 24"/>
          <p:cNvGrpSpPr/>
          <p:nvPr/>
        </p:nvGrpSpPr>
        <p:grpSpPr>
          <a:xfrm>
            <a:off x="9982201" y="177380"/>
            <a:ext cx="2283489" cy="532612"/>
            <a:chOff x="10313324" y="457200"/>
            <a:chExt cx="2283489" cy="532612"/>
          </a:xfrm>
        </p:grpSpPr>
        <p:sp>
          <p:nvSpPr>
            <p:cNvPr id="26" name="Snip Single Corner Rectangle 25"/>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pic>
        <p:nvPicPr>
          <p:cNvPr id="20" name="Picture 19"/>
          <p:cNvPicPr>
            <a:picLocks noChangeAspect="1"/>
          </p:cNvPicPr>
          <p:nvPr/>
        </p:nvPicPr>
        <p:blipFill rotWithShape="1">
          <a:blip r:embed="rId1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29" name="Oval Callout 28"/>
          <p:cNvSpPr/>
          <p:nvPr/>
        </p:nvSpPr>
        <p:spPr>
          <a:xfrm>
            <a:off x="4327494" y="1027781"/>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prstClr val="white"/>
                </a:solidFill>
                <a:latin typeface="微軟正黑體" panose="020B0604030504040204" pitchFamily="34" charset="-120"/>
                <a:ea typeface="微軟正黑體" panose="020B0604030504040204" pitchFamily="34" charset="-120"/>
              </a:rPr>
              <a:t>景點</a:t>
            </a: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30" name="Oval Callout 29"/>
          <p:cNvSpPr/>
          <p:nvPr/>
        </p:nvSpPr>
        <p:spPr>
          <a:xfrm>
            <a:off x="5772221" y="595166"/>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prstClr val="white"/>
                </a:solidFill>
                <a:latin typeface="微軟正黑體" panose="020B0604030504040204" pitchFamily="34" charset="-120"/>
                <a:ea typeface="微軟正黑體" panose="020B0604030504040204" pitchFamily="34" charset="-120"/>
              </a:rPr>
              <a:t>機場接駁</a:t>
            </a: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31" name="Oval Callout 30"/>
          <p:cNvSpPr/>
          <p:nvPr/>
        </p:nvSpPr>
        <p:spPr>
          <a:xfrm>
            <a:off x="7076351" y="1160130"/>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prstClr val="white"/>
                </a:solidFill>
                <a:latin typeface="微軟正黑體" panose="020B0604030504040204" pitchFamily="34" charset="-120"/>
                <a:ea typeface="微軟正黑體" panose="020B0604030504040204" pitchFamily="34" charset="-120"/>
              </a:rPr>
              <a:t>租車</a:t>
            </a: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32" name="Oval Callout 31"/>
          <p:cNvSpPr/>
          <p:nvPr/>
        </p:nvSpPr>
        <p:spPr>
          <a:xfrm>
            <a:off x="8247697" y="310487"/>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prstClr val="white"/>
                </a:solidFill>
                <a:latin typeface="微軟正黑體" panose="020B0604030504040204" pitchFamily="34" charset="-120"/>
                <a:ea typeface="微軟正黑體" panose="020B0604030504040204" pitchFamily="34" charset="-120"/>
              </a:rPr>
              <a:t>上網</a:t>
            </a: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34" name="Flowchart: Sequential Access Storage 33"/>
          <p:cNvSpPr/>
          <p:nvPr/>
        </p:nvSpPr>
        <p:spPr>
          <a:xfrm rot="231741">
            <a:off x="1382908" y="5495733"/>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首爾</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35" name="Flowchart: Sequential Access Storage 34"/>
          <p:cNvSpPr/>
          <p:nvPr/>
        </p:nvSpPr>
        <p:spPr>
          <a:xfrm rot="231741">
            <a:off x="2512687" y="4740074"/>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台北</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36" name="Flowchart: Sequential Access Storage 35"/>
          <p:cNvSpPr/>
          <p:nvPr/>
        </p:nvSpPr>
        <p:spPr>
          <a:xfrm rot="231741">
            <a:off x="3648307" y="5526889"/>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曼谷</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37" name="Flowchart: Sequential Access Storage 36"/>
          <p:cNvSpPr/>
          <p:nvPr/>
        </p:nvSpPr>
        <p:spPr>
          <a:xfrm rot="231741">
            <a:off x="97451" y="4718584"/>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東京</a:t>
            </a:r>
          </a:p>
        </p:txBody>
      </p:sp>
      <p:sp>
        <p:nvSpPr>
          <p:cNvPr id="39" name="Flowchart: Sequential Access Storage 38"/>
          <p:cNvSpPr/>
          <p:nvPr/>
        </p:nvSpPr>
        <p:spPr>
          <a:xfrm rot="231741">
            <a:off x="4690830" y="4718585"/>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新加坡</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40" name="Flowchart: Sequential Access Storage 39"/>
          <p:cNvSpPr/>
          <p:nvPr/>
        </p:nvSpPr>
        <p:spPr>
          <a:xfrm rot="231741">
            <a:off x="6214282" y="5388471"/>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悉尼</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42" name="Flowchart: Sequential Access Storage 41"/>
          <p:cNvSpPr/>
          <p:nvPr/>
        </p:nvSpPr>
        <p:spPr>
          <a:xfrm rot="231741">
            <a:off x="8301925" y="5106175"/>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巴黎</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43" name="Flowchart: Sequential Access Storage 42"/>
          <p:cNvSpPr/>
          <p:nvPr/>
        </p:nvSpPr>
        <p:spPr>
          <a:xfrm rot="231741">
            <a:off x="9392347" y="4394017"/>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溫哥華</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44" name="Flowchart: Sequential Access Storage 43"/>
          <p:cNvSpPr/>
          <p:nvPr/>
        </p:nvSpPr>
        <p:spPr>
          <a:xfrm rot="231741">
            <a:off x="10731222" y="3977626"/>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沙巴</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41" name="Flowchart: Sequential Access Storage 40"/>
          <p:cNvSpPr/>
          <p:nvPr/>
        </p:nvSpPr>
        <p:spPr>
          <a:xfrm rot="231741">
            <a:off x="7046335" y="4426793"/>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墨爾本</a:t>
            </a:r>
            <a:endParaRPr lang="en-US" sz="1600" b="1" dirty="0">
              <a:solidFill>
                <a:srgbClr val="26BEC9"/>
              </a:solidFill>
              <a:latin typeface="微軟正黑體" panose="020B0604030504040204" pitchFamily="34" charset="-120"/>
              <a:ea typeface="微軟正黑體" panose="020B0604030504040204" pitchFamily="34" charset="-120"/>
            </a:endParaRPr>
          </a:p>
        </p:txBody>
      </p:sp>
      <p:sp>
        <p:nvSpPr>
          <p:cNvPr id="45" name="Flowchart: Sequential Access Storage 44"/>
          <p:cNvSpPr/>
          <p:nvPr/>
        </p:nvSpPr>
        <p:spPr>
          <a:xfrm rot="231741">
            <a:off x="10456792" y="5486998"/>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26BEC9"/>
                </a:solidFill>
                <a:latin typeface="微軟正黑體" panose="020B0604030504040204" pitchFamily="34" charset="-120"/>
                <a:ea typeface="微軟正黑體" panose="020B0604030504040204" pitchFamily="34" charset="-120"/>
              </a:rPr>
              <a:t>越南</a:t>
            </a:r>
            <a:endParaRPr lang="en-US" sz="1600" b="1" dirty="0">
              <a:solidFill>
                <a:srgbClr val="26BEC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336693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rcRect l="4731" t="9737" r="56" b="10593"/>
          <a:stretch/>
        </p:blipFill>
        <p:spPr>
          <a:xfrm>
            <a:off x="2" y="0"/>
            <a:ext cx="12268199" cy="6858000"/>
          </a:xfrm>
          <a:prstGeom prst="rect">
            <a:avLst/>
          </a:prstGeom>
        </p:spPr>
      </p:pic>
      <p:sp>
        <p:nvSpPr>
          <p:cNvPr id="19" name="Rectangle 18"/>
          <p:cNvSpPr/>
          <p:nvPr/>
        </p:nvSpPr>
        <p:spPr>
          <a:xfrm>
            <a:off x="-2510" y="-998878"/>
            <a:ext cx="12228141" cy="816446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231028"/>
            <a:ext cx="2108983" cy="1066800"/>
          </a:xfrm>
          <a:prstGeom prst="rect">
            <a:avLst/>
          </a:prstGeom>
        </p:spPr>
      </p:pic>
      <p:grpSp>
        <p:nvGrpSpPr>
          <p:cNvPr id="3" name="Group 2"/>
          <p:cNvGrpSpPr/>
          <p:nvPr/>
        </p:nvGrpSpPr>
        <p:grpSpPr>
          <a:xfrm>
            <a:off x="1143000" y="737174"/>
            <a:ext cx="3352800" cy="1167826"/>
            <a:chOff x="1141412" y="506146"/>
            <a:chExt cx="3352800" cy="1167826"/>
          </a:xfrm>
        </p:grpSpPr>
        <p:sp>
          <p:nvSpPr>
            <p:cNvPr id="6" name="Rectangle 5"/>
            <p:cNvSpPr/>
            <p:nvPr/>
          </p:nvSpPr>
          <p:spPr>
            <a:xfrm>
              <a:off x="1141412" y="609600"/>
              <a:ext cx="3352800" cy="106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412" y="506146"/>
              <a:ext cx="3276256" cy="1167826"/>
            </a:xfrm>
            <a:prstGeom prst="rect">
              <a:avLst/>
            </a:prstGeom>
          </p:spPr>
        </p:pic>
      </p:grpSp>
      <p:grpSp>
        <p:nvGrpSpPr>
          <p:cNvPr id="5" name="Group 4"/>
          <p:cNvGrpSpPr/>
          <p:nvPr/>
        </p:nvGrpSpPr>
        <p:grpSpPr>
          <a:xfrm>
            <a:off x="9982201" y="381788"/>
            <a:ext cx="2283489" cy="532612"/>
            <a:chOff x="9980612" y="177380"/>
            <a:chExt cx="2283489" cy="532612"/>
          </a:xfrm>
        </p:grpSpPr>
        <p:grpSp>
          <p:nvGrpSpPr>
            <p:cNvPr id="9" name="Group 8"/>
            <p:cNvGrpSpPr/>
            <p:nvPr/>
          </p:nvGrpSpPr>
          <p:grpSpPr>
            <a:xfrm>
              <a:off x="9980612" y="177380"/>
              <a:ext cx="2283489" cy="532612"/>
              <a:chOff x="10313324" y="457200"/>
              <a:chExt cx="2283489" cy="532612"/>
            </a:xfrm>
          </p:grpSpPr>
          <p:sp>
            <p:nvSpPr>
              <p:cNvPr id="10" name="Snip Single Corner Rectangle 9"/>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實體商店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grpSp>
          <p:nvGrpSpPr>
            <p:cNvPr id="12" name="Group 11"/>
            <p:cNvGrpSpPr/>
            <p:nvPr/>
          </p:nvGrpSpPr>
          <p:grpSpPr>
            <a:xfrm>
              <a:off x="11590207" y="209655"/>
              <a:ext cx="482600" cy="482600"/>
              <a:chOff x="12938766" y="857250"/>
              <a:chExt cx="482600" cy="482600"/>
            </a:xfrm>
          </p:grpSpPr>
          <p:sp>
            <p:nvSpPr>
              <p:cNvPr id="13" name="Oval 12"/>
              <p:cNvSpPr/>
              <p:nvPr/>
            </p:nvSpPr>
            <p:spPr>
              <a:xfrm>
                <a:off x="12997819" y="951685"/>
                <a:ext cx="364495" cy="342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38766" y="857250"/>
                <a:ext cx="482600" cy="482600"/>
              </a:xfrm>
              <a:prstGeom prst="rect">
                <a:avLst/>
              </a:prstGeom>
            </p:spPr>
          </p:pic>
        </p:grpSp>
      </p:grpSp>
      <p:sp>
        <p:nvSpPr>
          <p:cNvPr id="15" name="Rectangle 14"/>
          <p:cNvSpPr/>
          <p:nvPr/>
        </p:nvSpPr>
        <p:spPr>
          <a:xfrm>
            <a:off x="1143000" y="2700280"/>
            <a:ext cx="9372600" cy="286232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1491167" y="2977651"/>
            <a:ext cx="8676267" cy="2246769"/>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香港中國旅行社成立於</a:t>
            </a:r>
            <a:r>
              <a:rPr lang="en-US" altLang="zh-TW" sz="2000" dirty="0">
                <a:solidFill>
                  <a:prstClr val="white"/>
                </a:solidFill>
                <a:latin typeface="微軟正黑體" panose="020B0604030504040204" pitchFamily="34" charset="-120"/>
                <a:ea typeface="微軟正黑體" panose="020B0604030504040204" pitchFamily="34" charset="-120"/>
              </a:rPr>
              <a:t>1928</a:t>
            </a:r>
            <a:r>
              <a:rPr lang="zh-TW" altLang="en-US" sz="2000" dirty="0">
                <a:solidFill>
                  <a:prstClr val="white"/>
                </a:solidFill>
                <a:latin typeface="微軟正黑體" panose="020B0604030504040204" pitchFamily="34" charset="-120"/>
                <a:ea typeface="微軟正黑體" panose="020B0604030504040204" pitchFamily="34" charset="-120"/>
              </a:rPr>
              <a:t>年，是香港第一家由中國人開辦的旅行社，是香港規模最大的旅遊機構之一</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香</a:t>
            </a:r>
            <a:r>
              <a:rPr lang="zh-TW" altLang="en-US" sz="2000" dirty="0">
                <a:solidFill>
                  <a:prstClr val="white"/>
                </a:solidFill>
                <a:latin typeface="微軟正黑體" panose="020B0604030504040204" pitchFamily="34" charset="-120"/>
                <a:ea typeface="微軟正黑體" panose="020B0604030504040204" pitchFamily="34" charset="-120"/>
              </a:rPr>
              <a:t>港中國旅行社目前主要業務有：組辦赴中國內地和世界各地的旅遊團隊，為中國內地和世界各地來港澳的旅遊團隊、自由行等遊客、商務人員提供各種接待服務，代簽各種旅遊證</a:t>
            </a:r>
            <a:r>
              <a:rPr lang="zh-TW" altLang="en-US" sz="2000" dirty="0">
                <a:solidFill>
                  <a:prstClr val="white"/>
                </a:solidFill>
                <a:latin typeface="微軟正黑體" panose="020B0604030504040204" pitchFamily="34" charset="-120"/>
                <a:ea typeface="微軟正黑體" panose="020B0604030504040204" pitchFamily="34" charset="-120"/>
              </a:rPr>
              <a:t>件，</a:t>
            </a:r>
            <a:r>
              <a:rPr lang="zh-TW" altLang="en-US" sz="2000" dirty="0">
                <a:solidFill>
                  <a:prstClr val="white"/>
                </a:solidFill>
                <a:latin typeface="微軟正黑體" panose="020B0604030504040204" pitchFamily="34" charset="-120"/>
                <a:ea typeface="微軟正黑體" panose="020B0604030504040204" pitchFamily="34" charset="-120"/>
              </a:rPr>
              <a:t>辦理世界各地的海陸空票務，酒店訂房，提供香港口岸接待服務，代售粵港澳多個景點門券、自由行套票</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304801" y="6213025"/>
            <a:ext cx="1905000" cy="369332"/>
          </a:xfrm>
          <a:prstGeom prst="rect">
            <a:avLst/>
          </a:prstGeom>
        </p:spPr>
        <p:txBody>
          <a:bodyPr wrap="square">
            <a:spAutoFit/>
          </a:bodyPr>
          <a:lstStyle/>
          <a:p>
            <a:r>
              <a:rPr lang="zh-TW" altLang="en-US" dirty="0">
                <a:solidFill>
                  <a:prstClr val="white"/>
                </a:solidFill>
                <a:latin typeface="微軟正黑體" panose="020B0604030504040204" pitchFamily="34" charset="-120"/>
                <a:ea typeface="微軟正黑體" panose="020B0604030504040204" pitchFamily="34" charset="-120"/>
              </a:rPr>
              <a:t>*只限指定分行</a:t>
            </a:r>
            <a:endParaRPr lang="en-US" dirty="0">
              <a:solidFill>
                <a:prstClr val="white"/>
              </a:solidFill>
              <a:latin typeface="微軟正黑體" panose="020B0604030504040204" pitchFamily="34" charset="-120"/>
              <a:ea typeface="微軟正黑體" panose="020B0604030504040204" pitchFamily="34" charset="-120"/>
            </a:endParaRPr>
          </a:p>
        </p:txBody>
      </p:sp>
      <p:grpSp>
        <p:nvGrpSpPr>
          <p:cNvPr id="18" name="Group 17"/>
          <p:cNvGrpSpPr/>
          <p:nvPr/>
        </p:nvGrpSpPr>
        <p:grpSpPr>
          <a:xfrm>
            <a:off x="7473962" y="5369350"/>
            <a:ext cx="4901725" cy="945951"/>
            <a:chOff x="7196992" y="-1576008"/>
            <a:chExt cx="4901725" cy="945951"/>
          </a:xfrm>
        </p:grpSpPr>
        <p:pic>
          <p:nvPicPr>
            <p:cNvPr id="20" name="Picture 19"/>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1" name="Picture 20"/>
            <p:cNvPicPr>
              <a:picLocks noChangeAspect="1"/>
            </p:cNvPicPr>
            <p:nvPr/>
          </p:nvPicPr>
          <p:blipFill rotWithShape="1">
            <a:blip r:embed="rId8" cstate="print">
              <a:biLevel thresh="2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spTree>
    <p:extLst>
      <p:ext uri="{BB962C8B-B14F-4D97-AF65-F5344CB8AC3E}">
        <p14:creationId xmlns:p14="http://schemas.microsoft.com/office/powerpoint/2010/main" val="992594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artisticBlur radius="6"/>
                    </a14:imgEffect>
                  </a14:imgLayer>
                </a14:imgProps>
              </a:ext>
              <a:ext uri="{28A0092B-C50C-407E-A947-70E740481C1C}">
                <a14:useLocalDpi xmlns:a14="http://schemas.microsoft.com/office/drawing/2010/main" val="0"/>
              </a:ext>
            </a:extLst>
          </a:blip>
          <a:srcRect t="3705" b="11992"/>
          <a:stretch/>
        </p:blipFill>
        <p:spPr>
          <a:xfrm>
            <a:off x="1588" y="0"/>
            <a:ext cx="12342812" cy="6934200"/>
          </a:xfrm>
          <a:prstGeom prst="rect">
            <a:avLst/>
          </a:prstGeom>
        </p:spPr>
      </p:pic>
      <p:sp>
        <p:nvSpPr>
          <p:cNvPr id="8" name="Rectangle 7"/>
          <p:cNvSpPr/>
          <p:nvPr/>
        </p:nvSpPr>
        <p:spPr>
          <a:xfrm>
            <a:off x="-45329" y="-838199"/>
            <a:ext cx="12282658" cy="7931814"/>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0"/>
            <a:ext cx="6858000" cy="6858000"/>
          </a:xfrm>
          <a:prstGeom prst="rect">
            <a:avLst/>
          </a:prstGeom>
        </p:spPr>
      </p:pic>
    </p:spTree>
    <p:extLst>
      <p:ext uri="{BB962C8B-B14F-4D97-AF65-F5344CB8AC3E}">
        <p14:creationId xmlns:p14="http://schemas.microsoft.com/office/powerpoint/2010/main" val="334211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47"/>
          <a:stretch/>
        </p:blipFill>
        <p:spPr>
          <a:xfrm>
            <a:off x="1588" y="0"/>
            <a:ext cx="121888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01"/>
            <a:ext cx="6019800" cy="3948989"/>
          </a:xfrm>
          <a:prstGeom prst="rect">
            <a:avLst/>
          </a:prstGeom>
        </p:spPr>
      </p:pic>
      <p:sp>
        <p:nvSpPr>
          <p:cNvPr id="9" name="Rectangle 8"/>
          <p:cNvSpPr/>
          <p:nvPr/>
        </p:nvSpPr>
        <p:spPr>
          <a:xfrm>
            <a:off x="6400006" y="1295401"/>
            <a:ext cx="5638801" cy="394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1778" b="54889" l="4222" r="96889"/>
                    </a14:imgEffect>
                  </a14:imgLayer>
                </a14:imgProps>
              </a:ext>
              <a:ext uri="{28A0092B-C50C-407E-A947-70E740481C1C}">
                <a14:useLocalDpi xmlns:a14="http://schemas.microsoft.com/office/drawing/2010/main" val="0"/>
              </a:ext>
            </a:extLst>
          </a:blip>
          <a:srcRect l="3778" t="7333" r="3778" b="46444"/>
          <a:stretch/>
        </p:blipFill>
        <p:spPr>
          <a:xfrm>
            <a:off x="6400006" y="2438400"/>
            <a:ext cx="5638801" cy="2438400"/>
          </a:xfrm>
          <a:prstGeom prst="rect">
            <a:avLst/>
          </a:prstGeom>
        </p:spPr>
      </p:pic>
      <p:sp>
        <p:nvSpPr>
          <p:cNvPr id="11" name="Rectangle 10"/>
          <p:cNvSpPr/>
          <p:nvPr/>
        </p:nvSpPr>
        <p:spPr>
          <a:xfrm>
            <a:off x="7286625" y="2403653"/>
            <a:ext cx="1428750" cy="673455"/>
          </a:xfrm>
          <a:custGeom>
            <a:avLst/>
            <a:gdLst>
              <a:gd name="connsiteX0" fmla="*/ 0 w 1524000"/>
              <a:gd name="connsiteY0" fmla="*/ 0 h 526694"/>
              <a:gd name="connsiteX1" fmla="*/ 1524000 w 1524000"/>
              <a:gd name="connsiteY1" fmla="*/ 0 h 526694"/>
              <a:gd name="connsiteX2" fmla="*/ 1524000 w 1524000"/>
              <a:gd name="connsiteY2" fmla="*/ 526694 h 526694"/>
              <a:gd name="connsiteX3" fmla="*/ 0 w 1524000"/>
              <a:gd name="connsiteY3" fmla="*/ 526694 h 526694"/>
              <a:gd name="connsiteX4" fmla="*/ 0 w 1524000"/>
              <a:gd name="connsiteY4" fmla="*/ 0 h 526694"/>
              <a:gd name="connsiteX0" fmla="*/ 0 w 1524000"/>
              <a:gd name="connsiteY0" fmla="*/ 161925 h 688619"/>
              <a:gd name="connsiteX1" fmla="*/ 1524000 w 1524000"/>
              <a:gd name="connsiteY1" fmla="*/ 0 h 688619"/>
              <a:gd name="connsiteX2" fmla="*/ 1524000 w 1524000"/>
              <a:gd name="connsiteY2" fmla="*/ 688619 h 688619"/>
              <a:gd name="connsiteX3" fmla="*/ 0 w 1524000"/>
              <a:gd name="connsiteY3" fmla="*/ 688619 h 688619"/>
              <a:gd name="connsiteX4" fmla="*/ 0 w 1524000"/>
              <a:gd name="connsiteY4" fmla="*/ 161925 h 688619"/>
              <a:gd name="connsiteX0" fmla="*/ 0 w 1533525"/>
              <a:gd name="connsiteY0" fmla="*/ 161925 h 688619"/>
              <a:gd name="connsiteX1" fmla="*/ 1524000 w 1533525"/>
              <a:gd name="connsiteY1" fmla="*/ 0 h 688619"/>
              <a:gd name="connsiteX2" fmla="*/ 1533525 w 1533525"/>
              <a:gd name="connsiteY2" fmla="*/ 583844 h 688619"/>
              <a:gd name="connsiteX3" fmla="*/ 0 w 1533525"/>
              <a:gd name="connsiteY3" fmla="*/ 688619 h 688619"/>
              <a:gd name="connsiteX4" fmla="*/ 0 w 1533525"/>
              <a:gd name="connsiteY4" fmla="*/ 161925 h 688619"/>
              <a:gd name="connsiteX0" fmla="*/ 0 w 1533525"/>
              <a:gd name="connsiteY0" fmla="*/ 161925 h 688619"/>
              <a:gd name="connsiteX1" fmla="*/ 1524000 w 1533525"/>
              <a:gd name="connsiteY1" fmla="*/ 0 h 688619"/>
              <a:gd name="connsiteX2" fmla="*/ 1533525 w 1533525"/>
              <a:gd name="connsiteY2" fmla="*/ 526694 h 688619"/>
              <a:gd name="connsiteX3" fmla="*/ 0 w 1533525"/>
              <a:gd name="connsiteY3" fmla="*/ 688619 h 688619"/>
              <a:gd name="connsiteX4" fmla="*/ 0 w 1533525"/>
              <a:gd name="connsiteY4" fmla="*/ 161925 h 688619"/>
              <a:gd name="connsiteX0" fmla="*/ 0 w 1525191"/>
              <a:gd name="connsiteY0" fmla="*/ 161925 h 688619"/>
              <a:gd name="connsiteX1" fmla="*/ 1524000 w 1525191"/>
              <a:gd name="connsiteY1" fmla="*/ 0 h 688619"/>
              <a:gd name="connsiteX2" fmla="*/ 1525191 w 1525191"/>
              <a:gd name="connsiteY2" fmla="*/ 374294 h 688619"/>
              <a:gd name="connsiteX3" fmla="*/ 0 w 1525191"/>
              <a:gd name="connsiteY3" fmla="*/ 688619 h 688619"/>
              <a:gd name="connsiteX4" fmla="*/ 0 w 1525191"/>
              <a:gd name="connsiteY4" fmla="*/ 161925 h 688619"/>
              <a:gd name="connsiteX0" fmla="*/ 0 w 1532335"/>
              <a:gd name="connsiteY0" fmla="*/ 352425 h 879119"/>
              <a:gd name="connsiteX1" fmla="*/ 1532335 w 1532335"/>
              <a:gd name="connsiteY1" fmla="*/ 0 h 879119"/>
              <a:gd name="connsiteX2" fmla="*/ 1525191 w 1532335"/>
              <a:gd name="connsiteY2" fmla="*/ 564794 h 879119"/>
              <a:gd name="connsiteX3" fmla="*/ 0 w 1532335"/>
              <a:gd name="connsiteY3" fmla="*/ 879119 h 879119"/>
              <a:gd name="connsiteX4" fmla="*/ 0 w 1532335"/>
              <a:gd name="connsiteY4" fmla="*/ 352425 h 879119"/>
              <a:gd name="connsiteX0" fmla="*/ 0 w 1532335"/>
              <a:gd name="connsiteY0" fmla="*/ 285750 h 812444"/>
              <a:gd name="connsiteX1" fmla="*/ 1532335 w 1532335"/>
              <a:gd name="connsiteY1" fmla="*/ 0 h 812444"/>
              <a:gd name="connsiteX2" fmla="*/ 1525191 w 1532335"/>
              <a:gd name="connsiteY2" fmla="*/ 498119 h 812444"/>
              <a:gd name="connsiteX3" fmla="*/ 0 w 1532335"/>
              <a:gd name="connsiteY3" fmla="*/ 812444 h 812444"/>
              <a:gd name="connsiteX4" fmla="*/ 0 w 1532335"/>
              <a:gd name="connsiteY4" fmla="*/ 285750 h 812444"/>
              <a:gd name="connsiteX0" fmla="*/ 0 w 1525411"/>
              <a:gd name="connsiteY0" fmla="*/ 451826 h 978520"/>
              <a:gd name="connsiteX1" fmla="*/ 1512173 w 1525411"/>
              <a:gd name="connsiteY1" fmla="*/ 0 h 978520"/>
              <a:gd name="connsiteX2" fmla="*/ 1525191 w 1525411"/>
              <a:gd name="connsiteY2" fmla="*/ 664195 h 978520"/>
              <a:gd name="connsiteX3" fmla="*/ 0 w 1525411"/>
              <a:gd name="connsiteY3" fmla="*/ 978520 h 978520"/>
              <a:gd name="connsiteX4" fmla="*/ 0 w 1525411"/>
              <a:gd name="connsiteY4" fmla="*/ 451826 h 978520"/>
              <a:gd name="connsiteX0" fmla="*/ 0 w 1535416"/>
              <a:gd name="connsiteY0" fmla="*/ 451826 h 978520"/>
              <a:gd name="connsiteX1" fmla="*/ 1512173 w 1535416"/>
              <a:gd name="connsiteY1" fmla="*/ 0 h 978520"/>
              <a:gd name="connsiteX2" fmla="*/ 1535272 w 1535416"/>
              <a:gd name="connsiteY2" fmla="*/ 525797 h 978520"/>
              <a:gd name="connsiteX3" fmla="*/ 0 w 1535416"/>
              <a:gd name="connsiteY3" fmla="*/ 978520 h 978520"/>
              <a:gd name="connsiteX4" fmla="*/ 0 w 1535416"/>
              <a:gd name="connsiteY4" fmla="*/ 451826 h 978520"/>
              <a:gd name="connsiteX0" fmla="*/ 0 w 1512173"/>
              <a:gd name="connsiteY0" fmla="*/ 451826 h 978520"/>
              <a:gd name="connsiteX1" fmla="*/ 1512173 w 1512173"/>
              <a:gd name="connsiteY1" fmla="*/ 0 h 978520"/>
              <a:gd name="connsiteX2" fmla="*/ 1505029 w 1512173"/>
              <a:gd name="connsiteY2" fmla="*/ 539637 h 978520"/>
              <a:gd name="connsiteX3" fmla="*/ 0 w 1512173"/>
              <a:gd name="connsiteY3" fmla="*/ 978520 h 978520"/>
              <a:gd name="connsiteX4" fmla="*/ 0 w 1512173"/>
              <a:gd name="connsiteY4" fmla="*/ 451826 h 97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173" h="978520">
                <a:moveTo>
                  <a:pt x="0" y="451826"/>
                </a:moveTo>
                <a:lnTo>
                  <a:pt x="1512173" y="0"/>
                </a:lnTo>
                <a:cubicBezTo>
                  <a:pt x="1509792" y="188265"/>
                  <a:pt x="1507410" y="351372"/>
                  <a:pt x="1505029" y="539637"/>
                </a:cubicBezTo>
                <a:lnTo>
                  <a:pt x="0" y="978520"/>
                </a:lnTo>
                <a:lnTo>
                  <a:pt x="0" y="451826"/>
                </a:lnTo>
                <a:close/>
              </a:path>
            </a:pathLst>
          </a:custGeom>
          <a:solidFill>
            <a:srgbClr val="228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08418">
            <a:off x="7370130" y="2639758"/>
            <a:ext cx="1282355" cy="270368"/>
          </a:xfrm>
          <a:prstGeom prst="rect">
            <a:avLst/>
          </a:prstGeom>
        </p:spPr>
      </p:pic>
      <p:grpSp>
        <p:nvGrpSpPr>
          <p:cNvPr id="15" name="Group 14"/>
          <p:cNvGrpSpPr/>
          <p:nvPr/>
        </p:nvGrpSpPr>
        <p:grpSpPr>
          <a:xfrm>
            <a:off x="228601" y="1295401"/>
            <a:ext cx="6044405" cy="3948989"/>
            <a:chOff x="227012" y="1295400"/>
            <a:chExt cx="6044405" cy="3948989"/>
          </a:xfrm>
        </p:grpSpPr>
        <p:sp>
          <p:nvSpPr>
            <p:cNvPr id="13" name="Rectangle 12"/>
            <p:cNvSpPr/>
            <p:nvPr/>
          </p:nvSpPr>
          <p:spPr>
            <a:xfrm>
              <a:off x="227012" y="1295400"/>
              <a:ext cx="6019799" cy="3948989"/>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p:cNvSpPr txBox="1"/>
            <p:nvPr/>
          </p:nvSpPr>
          <p:spPr>
            <a:xfrm>
              <a:off x="251617" y="2705725"/>
              <a:ext cx="6019800" cy="1446550"/>
            </a:xfrm>
            <a:prstGeom prst="rect">
              <a:avLst/>
            </a:prstGeom>
            <a:noFill/>
          </p:spPr>
          <p:txBody>
            <a:bodyPr wrap="square" rtlCol="0">
              <a:spAutoFit/>
            </a:bodyPr>
            <a:lstStyle/>
            <a:p>
              <a:pPr algn="ctr"/>
              <a:r>
                <a:rPr lang="en-US" sz="7200" b="1" dirty="0">
                  <a:solidFill>
                    <a:prstClr val="white"/>
                  </a:solidFill>
                  <a:latin typeface="微軟正黑體" panose="020B0604030504040204" pitchFamily="34" charset="-120"/>
                  <a:ea typeface="微軟正黑體" panose="020B0604030504040204" pitchFamily="34" charset="-120"/>
                </a:rPr>
                <a:t>450</a:t>
              </a:r>
              <a:r>
                <a:rPr lang="en-US" sz="8800" b="1" dirty="0">
                  <a:solidFill>
                    <a:prstClr val="white"/>
                  </a:solidFill>
                  <a:latin typeface="微軟正黑體" panose="020B0604030504040204" pitchFamily="34" charset="-120"/>
                  <a:ea typeface="微軟正黑體" panose="020B0604030504040204" pitchFamily="34" charset="-120"/>
                </a:rPr>
                <a:t> </a:t>
              </a:r>
              <a:r>
                <a:rPr lang="zh-TW" altLang="en-US" sz="5400" b="1" dirty="0">
                  <a:solidFill>
                    <a:prstClr val="white"/>
                  </a:solidFill>
                  <a:latin typeface="微軟正黑體" panose="020B0604030504040204" pitchFamily="34" charset="-120"/>
                  <a:ea typeface="微軟正黑體" panose="020B0604030504040204" pitchFamily="34" charset="-120"/>
                </a:rPr>
                <a:t>間商店</a:t>
              </a:r>
              <a:endParaRPr lang="en-US" sz="8800" b="1" dirty="0">
                <a:solidFill>
                  <a:prstClr val="white"/>
                </a:solidFill>
                <a:latin typeface="微軟正黑體" panose="020B0604030504040204" pitchFamily="34" charset="-120"/>
                <a:ea typeface="微軟正黑體" panose="020B0604030504040204" pitchFamily="34" charset="-120"/>
              </a:endParaRPr>
            </a:p>
          </p:txBody>
        </p:sp>
      </p:grpSp>
      <p:grpSp>
        <p:nvGrpSpPr>
          <p:cNvPr id="16" name="Group 15"/>
          <p:cNvGrpSpPr/>
          <p:nvPr/>
        </p:nvGrpSpPr>
        <p:grpSpPr>
          <a:xfrm>
            <a:off x="6375398" y="1295400"/>
            <a:ext cx="5663409" cy="3948989"/>
            <a:chOff x="227010" y="1295400"/>
            <a:chExt cx="6044407" cy="3948989"/>
          </a:xfrm>
        </p:grpSpPr>
        <p:sp>
          <p:nvSpPr>
            <p:cNvPr id="17" name="Rectangle 16"/>
            <p:cNvSpPr/>
            <p:nvPr/>
          </p:nvSpPr>
          <p:spPr>
            <a:xfrm>
              <a:off x="227011" y="1295400"/>
              <a:ext cx="6044406" cy="3948989"/>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227010" y="2705726"/>
              <a:ext cx="6019800" cy="1446550"/>
            </a:xfrm>
            <a:prstGeom prst="rect">
              <a:avLst/>
            </a:prstGeom>
            <a:noFill/>
          </p:spPr>
          <p:txBody>
            <a:bodyPr wrap="square" rtlCol="0">
              <a:spAutoFit/>
            </a:bodyPr>
            <a:lstStyle/>
            <a:p>
              <a:pPr algn="ctr"/>
              <a:r>
                <a:rPr lang="en-US" altLang="zh-TW" sz="7200" b="1" dirty="0">
                  <a:solidFill>
                    <a:prstClr val="white"/>
                  </a:solidFill>
                  <a:latin typeface="微軟正黑體" panose="020B0604030504040204" pitchFamily="34" charset="-120"/>
                  <a:ea typeface="微軟正黑體" panose="020B0604030504040204" pitchFamily="34" charset="-120"/>
                </a:rPr>
                <a:t>300</a:t>
              </a:r>
              <a:r>
                <a:rPr lang="en-US" sz="7200" b="1" dirty="0">
                  <a:solidFill>
                    <a:prstClr val="white"/>
                  </a:solidFill>
                  <a:latin typeface="微軟正黑體" panose="020B0604030504040204" pitchFamily="34" charset="-120"/>
                  <a:ea typeface="微軟正黑體" panose="020B0604030504040204" pitchFamily="34" charset="-120"/>
                </a:rPr>
                <a:t>0</a:t>
              </a:r>
              <a:r>
                <a:rPr lang="en-US" sz="8800" b="1" dirty="0">
                  <a:solidFill>
                    <a:prstClr val="white"/>
                  </a:solidFill>
                  <a:latin typeface="微軟正黑體" panose="020B0604030504040204" pitchFamily="34" charset="-120"/>
                  <a:ea typeface="微軟正黑體" panose="020B0604030504040204" pitchFamily="34" charset="-120"/>
                </a:rPr>
                <a:t> </a:t>
              </a:r>
              <a:r>
                <a:rPr lang="zh-TW" altLang="en-US" sz="5400" b="1" dirty="0">
                  <a:solidFill>
                    <a:prstClr val="white"/>
                  </a:solidFill>
                  <a:latin typeface="微軟正黑體" panose="020B0604030504040204" pitchFamily="34" charset="-120"/>
                  <a:ea typeface="微軟正黑體" panose="020B0604030504040204" pitchFamily="34" charset="-120"/>
                </a:rPr>
                <a:t>間商店</a:t>
              </a:r>
              <a:endParaRPr lang="en-US" sz="8800" b="1"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94775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l="3137" t="4849" r="4314" b="5455"/>
          <a:stretch/>
        </p:blipFill>
        <p:spPr>
          <a:xfrm>
            <a:off x="1589" y="-533400"/>
            <a:ext cx="12188825" cy="7643839"/>
          </a:xfrm>
          <a:prstGeom prst="rect">
            <a:avLst/>
          </a:prstGeom>
        </p:spPr>
      </p:pic>
      <p:sp>
        <p:nvSpPr>
          <p:cNvPr id="5" name="Rectangle 4"/>
          <p:cNvSpPr/>
          <p:nvPr/>
        </p:nvSpPr>
        <p:spPr>
          <a:xfrm>
            <a:off x="-45329" y="-838199"/>
            <a:ext cx="12282658" cy="793181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78775" y="2116376"/>
            <a:ext cx="7576951" cy="2514599"/>
          </a:xfrm>
          <a:prstGeom prst="rect">
            <a:avLst/>
          </a:prstGeom>
        </p:spPr>
      </p:pic>
      <p:grpSp>
        <p:nvGrpSpPr>
          <p:cNvPr id="7" name="Group 6"/>
          <p:cNvGrpSpPr/>
          <p:nvPr/>
        </p:nvGrpSpPr>
        <p:grpSpPr>
          <a:xfrm>
            <a:off x="2380127" y="2571749"/>
            <a:ext cx="7873354" cy="1379844"/>
            <a:chOff x="4120443" y="4164875"/>
            <a:chExt cx="9421352" cy="1651138"/>
          </a:xfrm>
        </p:grpSpPr>
        <p:pic>
          <p:nvPicPr>
            <p:cNvPr id="6" name="Picture 5"/>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120443" y="4164875"/>
              <a:ext cx="9333333" cy="15714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8462" y="4244583"/>
              <a:ext cx="9333333" cy="1571430"/>
            </a:xfrm>
            <a:prstGeom prst="rect">
              <a:avLst/>
            </a:prstGeom>
          </p:spPr>
        </p:pic>
      </p:grpSp>
      <p:sp>
        <p:nvSpPr>
          <p:cNvPr id="8" name="TextBox 7"/>
          <p:cNvSpPr txBox="1"/>
          <p:nvPr/>
        </p:nvSpPr>
        <p:spPr>
          <a:xfrm rot="930967">
            <a:off x="8860326" y="2783186"/>
            <a:ext cx="2791595" cy="1569660"/>
          </a:xfrm>
          <a:prstGeom prst="rect">
            <a:avLst/>
          </a:prstGeom>
          <a:noFill/>
        </p:spPr>
        <p:txBody>
          <a:bodyPr wrap="square" rtlCol="0">
            <a:spAutoFit/>
          </a:bodyPr>
          <a:lstStyle/>
          <a:p>
            <a:r>
              <a:rPr lang="en-US" sz="9600" b="1" dirty="0">
                <a:solidFill>
                  <a:prstClr val="black"/>
                </a:solidFill>
                <a:effectLst>
                  <a:outerShdw blurRad="38100" dist="38100" dir="2700000" algn="tl">
                    <a:srgbClr val="000000">
                      <a:alpha val="43137"/>
                    </a:srgbClr>
                  </a:outerShdw>
                </a:effectLst>
                <a:latin typeface="Calibri"/>
              </a:rPr>
              <a:t>!!</a:t>
            </a:r>
            <a:endParaRPr lang="en-US" sz="9600" b="1" dirty="0">
              <a:solidFill>
                <a:prstClr val="black"/>
              </a:solidFill>
              <a:effectLst>
                <a:outerShdw blurRad="38100" dist="38100" dir="2700000" algn="tl">
                  <a:srgbClr val="000000">
                    <a:alpha val="43137"/>
                  </a:srgbClr>
                </a:outerShdw>
              </a:effectLst>
              <a:latin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65112" y="2047841"/>
            <a:ext cx="7576951" cy="2514599"/>
          </a:xfrm>
          <a:prstGeom prst="rect">
            <a:avLst/>
          </a:prstGeom>
        </p:spPr>
      </p:pic>
    </p:spTree>
    <p:extLst>
      <p:ext uri="{BB962C8B-B14F-4D97-AF65-F5344CB8AC3E}">
        <p14:creationId xmlns:p14="http://schemas.microsoft.com/office/powerpoint/2010/main" val="18155822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1588" y="15979"/>
            <a:ext cx="12188825" cy="6858000"/>
          </a:xfrm>
          <a:prstGeom prst="rect">
            <a:avLst/>
          </a:prstGeom>
        </p:spPr>
      </p:pic>
      <p:sp>
        <p:nvSpPr>
          <p:cNvPr id="12" name="Rectangle 11"/>
          <p:cNvSpPr/>
          <p:nvPr/>
        </p:nvSpPr>
        <p:spPr>
          <a:xfrm>
            <a:off x="1588" y="15979"/>
            <a:ext cx="12188825" cy="6858000"/>
          </a:xfrm>
          <a:prstGeom prst="rect">
            <a:avLst/>
          </a:prstGeom>
          <a:gradFill flip="none" rotWithShape="1">
            <a:gsLst>
              <a:gs pos="0">
                <a:schemeClr val="accent1">
                  <a:lumMod val="5000"/>
                  <a:lumOff val="95000"/>
                  <a:alpha val="0"/>
                </a:schemeClr>
              </a:gs>
              <a:gs pos="74000">
                <a:schemeClr val="bg1">
                  <a:alpha val="60000"/>
                </a:schemeClr>
              </a:gs>
              <a:gs pos="100000">
                <a:schemeClr val="bg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753" y="123319"/>
            <a:ext cx="3803107" cy="129305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097" y="-240794"/>
            <a:ext cx="3509963" cy="1969957"/>
          </a:xfrm>
          <a:prstGeom prst="rect">
            <a:avLst/>
          </a:prstGeom>
        </p:spPr>
      </p:pic>
      <p:grpSp>
        <p:nvGrpSpPr>
          <p:cNvPr id="13" name="Group 12"/>
          <p:cNvGrpSpPr/>
          <p:nvPr/>
        </p:nvGrpSpPr>
        <p:grpSpPr>
          <a:xfrm>
            <a:off x="526804" y="2065339"/>
            <a:ext cx="4522075" cy="1956317"/>
            <a:chOff x="450466" y="2033159"/>
            <a:chExt cx="5040234" cy="2180480"/>
          </a:xfrm>
        </p:grpSpPr>
        <p:sp>
          <p:nvSpPr>
            <p:cNvPr id="11" name="Rectangle 10"/>
            <p:cNvSpPr/>
            <p:nvPr/>
          </p:nvSpPr>
          <p:spPr>
            <a:xfrm>
              <a:off x="464754" y="2033159"/>
              <a:ext cx="5025946" cy="21804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8028" b="12035"/>
            <a:stretch/>
          </p:blipFill>
          <p:spPr>
            <a:xfrm>
              <a:off x="450466" y="2225779"/>
              <a:ext cx="4679950" cy="1828800"/>
            </a:xfrm>
            <a:prstGeom prst="rect">
              <a:avLst/>
            </a:prstGeom>
          </p:spPr>
        </p:pic>
      </p:grpSp>
      <p:sp>
        <p:nvSpPr>
          <p:cNvPr id="18" name="Rectangle 17"/>
          <p:cNvSpPr/>
          <p:nvPr/>
        </p:nvSpPr>
        <p:spPr>
          <a:xfrm>
            <a:off x="550734" y="4372163"/>
            <a:ext cx="4498144" cy="157832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7481" y="652781"/>
            <a:ext cx="2798764" cy="590740"/>
          </a:xfrm>
          <a:prstGeom prst="rect">
            <a:avLst/>
          </a:prstGeom>
        </p:spPr>
      </p:pic>
      <p:sp>
        <p:nvSpPr>
          <p:cNvPr id="14" name="TextBox 13"/>
          <p:cNvSpPr txBox="1"/>
          <p:nvPr/>
        </p:nvSpPr>
        <p:spPr>
          <a:xfrm>
            <a:off x="587246" y="4503934"/>
            <a:ext cx="4343400" cy="1446550"/>
          </a:xfrm>
          <a:prstGeom prst="rect">
            <a:avLst/>
          </a:prstGeom>
          <a:noFill/>
        </p:spPr>
        <p:txBody>
          <a:bodyPr wrap="square" rtlCol="0">
            <a:spAutoFit/>
          </a:bodyPr>
          <a:lstStyle/>
          <a:p>
            <a:r>
              <a:rPr lang="zh-TW" altLang="en-US" b="1" dirty="0">
                <a:solidFill>
                  <a:srgbClr val="416DAC"/>
                </a:solidFill>
                <a:latin typeface="微軟正黑體" panose="020B0604030504040204" pitchFamily="34" charset="-120"/>
                <a:ea typeface="微軟正黑體" panose="020B0604030504040204" pitchFamily="34" charset="-120"/>
              </a:rPr>
              <a:t>訂購日期</a:t>
            </a:r>
            <a:r>
              <a:rPr lang="zh-TW" altLang="en-US" b="1" dirty="0">
                <a:solidFill>
                  <a:srgbClr val="416DAC"/>
                </a:solidFill>
                <a:latin typeface="微軟正黑體" panose="020B0604030504040204" pitchFamily="34" charset="-120"/>
                <a:ea typeface="微軟正黑體" panose="020B0604030504040204" pitchFamily="34" charset="-120"/>
              </a:rPr>
              <a:t> </a:t>
            </a:r>
            <a:r>
              <a:rPr lang="en-US" altLang="zh-TW" b="1" dirty="0">
                <a:solidFill>
                  <a:srgbClr val="416DAC"/>
                </a:solidFill>
                <a:latin typeface="微軟正黑體" panose="020B0604030504040204" pitchFamily="34" charset="-120"/>
                <a:ea typeface="微軟正黑體" panose="020B0604030504040204" pitchFamily="34" charset="-120"/>
              </a:rPr>
              <a:t>:</a:t>
            </a:r>
            <a:r>
              <a:rPr lang="zh-TW" altLang="en-US" b="1" dirty="0">
                <a:solidFill>
                  <a:srgbClr val="416DAC"/>
                </a:solidFill>
                <a:latin typeface="微軟正黑體" panose="020B0604030504040204" pitchFamily="34" charset="-120"/>
                <a:ea typeface="微軟正黑體" panose="020B0604030504040204" pitchFamily="34" charset="-120"/>
              </a:rPr>
              <a:t> </a:t>
            </a:r>
            <a:r>
              <a:rPr lang="en-US" altLang="zh-TW" b="1" dirty="0">
                <a:solidFill>
                  <a:srgbClr val="416DAC"/>
                </a:solidFill>
                <a:latin typeface="微軟正黑體" panose="020B0604030504040204" pitchFamily="34" charset="-120"/>
                <a:ea typeface="微軟正黑體" panose="020B0604030504040204" pitchFamily="34" charset="-120"/>
              </a:rPr>
              <a:t>2018</a:t>
            </a:r>
            <a:r>
              <a:rPr lang="zh-TW" altLang="en-US" b="1" dirty="0">
                <a:solidFill>
                  <a:srgbClr val="416DAC"/>
                </a:solidFill>
                <a:latin typeface="微軟正黑體" panose="020B0604030504040204" pitchFamily="34" charset="-120"/>
                <a:ea typeface="微軟正黑體" panose="020B0604030504040204" pitchFamily="34" charset="-120"/>
              </a:rPr>
              <a:t>年</a:t>
            </a:r>
            <a:r>
              <a:rPr lang="en-US" altLang="zh-TW" b="1" dirty="0">
                <a:solidFill>
                  <a:srgbClr val="416DAC"/>
                </a:solidFill>
                <a:latin typeface="微軟正黑體" panose="020B0604030504040204" pitchFamily="34" charset="-120"/>
                <a:ea typeface="微軟正黑體" panose="020B0604030504040204" pitchFamily="34" charset="-120"/>
              </a:rPr>
              <a:t>10</a:t>
            </a:r>
            <a:r>
              <a:rPr lang="zh-TW" altLang="en-US" b="1" dirty="0">
                <a:solidFill>
                  <a:srgbClr val="416DAC"/>
                </a:solidFill>
                <a:latin typeface="微軟正黑體" panose="020B0604030504040204" pitchFamily="34" charset="-120"/>
                <a:ea typeface="微軟正黑體" panose="020B0604030504040204" pitchFamily="34" charset="-120"/>
              </a:rPr>
              <a:t>月</a:t>
            </a:r>
            <a:r>
              <a:rPr lang="en-US" altLang="zh-TW" b="1" dirty="0">
                <a:solidFill>
                  <a:srgbClr val="416DAC"/>
                </a:solidFill>
                <a:latin typeface="微軟正黑體" panose="020B0604030504040204" pitchFamily="34" charset="-120"/>
                <a:ea typeface="微軟正黑體" panose="020B0604030504040204" pitchFamily="34" charset="-120"/>
              </a:rPr>
              <a:t>20</a:t>
            </a:r>
            <a:r>
              <a:rPr lang="zh-TW" altLang="en-US" b="1" dirty="0">
                <a:solidFill>
                  <a:srgbClr val="416DAC"/>
                </a:solidFill>
                <a:latin typeface="微軟正黑體" panose="020B0604030504040204" pitchFamily="34" charset="-120"/>
                <a:ea typeface="微軟正黑體" panose="020B0604030504040204" pitchFamily="34" charset="-120"/>
              </a:rPr>
              <a:t>日至</a:t>
            </a:r>
            <a:r>
              <a:rPr lang="en-US" altLang="zh-TW" b="1" dirty="0">
                <a:solidFill>
                  <a:srgbClr val="416DAC"/>
                </a:solidFill>
                <a:latin typeface="微軟正黑體" panose="020B0604030504040204" pitchFamily="34" charset="-120"/>
                <a:ea typeface="微軟正黑體" panose="020B0604030504040204" pitchFamily="34" charset="-120"/>
              </a:rPr>
              <a:t>11</a:t>
            </a:r>
            <a:r>
              <a:rPr lang="zh-TW" altLang="en-US" b="1" dirty="0">
                <a:solidFill>
                  <a:srgbClr val="416DAC"/>
                </a:solidFill>
                <a:latin typeface="微軟正黑體" panose="020B0604030504040204" pitchFamily="34" charset="-120"/>
                <a:ea typeface="微軟正黑體" panose="020B0604030504040204" pitchFamily="34" charset="-120"/>
              </a:rPr>
              <a:t> 月</a:t>
            </a:r>
            <a:r>
              <a:rPr lang="en-US" altLang="zh-TW" b="1" dirty="0">
                <a:solidFill>
                  <a:srgbClr val="416DAC"/>
                </a:solidFill>
                <a:latin typeface="微軟正黑體" panose="020B0604030504040204" pitchFamily="34" charset="-120"/>
                <a:ea typeface="微軟正黑體" panose="020B0604030504040204" pitchFamily="34" charset="-120"/>
              </a:rPr>
              <a:t>30</a:t>
            </a:r>
            <a:r>
              <a:rPr lang="zh-TW" altLang="en-US" b="1" dirty="0">
                <a:solidFill>
                  <a:srgbClr val="416DAC"/>
                </a:solidFill>
                <a:latin typeface="微軟正黑體" panose="020B0604030504040204" pitchFamily="34" charset="-120"/>
                <a:ea typeface="微軟正黑體" panose="020B0604030504040204" pitchFamily="34" charset="-120"/>
              </a:rPr>
              <a:t>日</a:t>
            </a:r>
            <a:endParaRPr lang="en-US" altLang="zh-TW" b="1" dirty="0">
              <a:solidFill>
                <a:srgbClr val="416DAC"/>
              </a:solidFill>
              <a:latin typeface="微軟正黑體" panose="020B0604030504040204" pitchFamily="34" charset="-120"/>
              <a:ea typeface="微軟正黑體" panose="020B0604030504040204" pitchFamily="34" charset="-120"/>
            </a:endParaRPr>
          </a:p>
          <a:p>
            <a:r>
              <a:rPr lang="zh-TW" altLang="en-US" b="1" dirty="0">
                <a:solidFill>
                  <a:srgbClr val="416DAC"/>
                </a:solidFill>
                <a:latin typeface="微軟正黑體" panose="020B0604030504040204" pitchFamily="34" charset="-120"/>
                <a:ea typeface="微軟正黑體" panose="020B0604030504040204" pitchFamily="34" charset="-120"/>
              </a:rPr>
              <a:t>住宿日期 </a:t>
            </a:r>
            <a:r>
              <a:rPr lang="en-US" altLang="zh-TW" b="1" dirty="0">
                <a:solidFill>
                  <a:srgbClr val="416DAC"/>
                </a:solidFill>
                <a:latin typeface="微軟正黑體" panose="020B0604030504040204" pitchFamily="34" charset="-120"/>
                <a:ea typeface="微軟正黑體" panose="020B0604030504040204" pitchFamily="34" charset="-120"/>
              </a:rPr>
              <a:t>:</a:t>
            </a:r>
            <a:r>
              <a:rPr lang="zh-TW" altLang="en-US" b="1" dirty="0">
                <a:solidFill>
                  <a:srgbClr val="416DAC"/>
                </a:solidFill>
                <a:latin typeface="微軟正黑體" panose="020B0604030504040204" pitchFamily="34" charset="-120"/>
                <a:ea typeface="微軟正黑體" panose="020B0604030504040204" pitchFamily="34" charset="-120"/>
              </a:rPr>
              <a:t> </a:t>
            </a:r>
            <a:r>
              <a:rPr lang="en-US" altLang="zh-TW" b="1" dirty="0">
                <a:solidFill>
                  <a:srgbClr val="416DAC"/>
                </a:solidFill>
                <a:latin typeface="微軟正黑體" panose="020B0604030504040204" pitchFamily="34" charset="-120"/>
                <a:ea typeface="微軟正黑體" panose="020B0604030504040204" pitchFamily="34" charset="-120"/>
              </a:rPr>
              <a:t>2019</a:t>
            </a:r>
            <a:r>
              <a:rPr lang="zh-TW" altLang="en-US" b="1" dirty="0">
                <a:solidFill>
                  <a:srgbClr val="416DAC"/>
                </a:solidFill>
                <a:latin typeface="微軟正黑體" panose="020B0604030504040204" pitchFamily="34" charset="-120"/>
                <a:ea typeface="微軟正黑體" panose="020B0604030504040204" pitchFamily="34" charset="-120"/>
              </a:rPr>
              <a:t>年</a:t>
            </a:r>
            <a:r>
              <a:rPr lang="en-US" altLang="zh-TW" b="1" dirty="0">
                <a:solidFill>
                  <a:srgbClr val="416DAC"/>
                </a:solidFill>
                <a:latin typeface="微軟正黑體" panose="020B0604030504040204" pitchFamily="34" charset="-120"/>
                <a:ea typeface="微軟正黑體" panose="020B0604030504040204" pitchFamily="34" charset="-120"/>
              </a:rPr>
              <a:t>1</a:t>
            </a:r>
            <a:r>
              <a:rPr lang="zh-TW" altLang="en-US" b="1" dirty="0">
                <a:solidFill>
                  <a:srgbClr val="416DAC"/>
                </a:solidFill>
                <a:latin typeface="微軟正黑體" panose="020B0604030504040204" pitchFamily="34" charset="-120"/>
                <a:ea typeface="微軟正黑體" panose="020B0604030504040204" pitchFamily="34" charset="-120"/>
              </a:rPr>
              <a:t>月</a:t>
            </a:r>
            <a:r>
              <a:rPr lang="en-US" altLang="zh-TW" b="1" dirty="0">
                <a:solidFill>
                  <a:srgbClr val="416DAC"/>
                </a:solidFill>
                <a:latin typeface="微軟正黑體" panose="020B0604030504040204" pitchFamily="34" charset="-120"/>
                <a:ea typeface="微軟正黑體" panose="020B0604030504040204" pitchFamily="34" charset="-120"/>
              </a:rPr>
              <a:t>31</a:t>
            </a:r>
            <a:r>
              <a:rPr lang="zh-TW" altLang="en-US" b="1" dirty="0">
                <a:solidFill>
                  <a:srgbClr val="416DAC"/>
                </a:solidFill>
                <a:latin typeface="微軟正黑體" panose="020B0604030504040204" pitchFamily="34" charset="-120"/>
                <a:ea typeface="微軟正黑體" panose="020B0604030504040204" pitchFamily="34" charset="-120"/>
              </a:rPr>
              <a:t>日或之前</a:t>
            </a:r>
            <a:endParaRPr lang="en-US" altLang="zh-TW" b="1" dirty="0">
              <a:solidFill>
                <a:srgbClr val="416DAC"/>
              </a:solidFill>
              <a:latin typeface="微軟正黑體" panose="020B0604030504040204" pitchFamily="34" charset="-120"/>
              <a:ea typeface="微軟正黑體" panose="020B0604030504040204" pitchFamily="34" charset="-120"/>
            </a:endParaRPr>
          </a:p>
          <a:p>
            <a:r>
              <a:rPr lang="zh-TW" altLang="en-US" b="1" dirty="0">
                <a:solidFill>
                  <a:srgbClr val="416DAC"/>
                </a:solidFill>
                <a:latin typeface="微軟正黑體" panose="020B0604030504040204" pitchFamily="34" charset="-120"/>
                <a:ea typeface="微軟正黑體" panose="020B0604030504040204" pitchFamily="34" charset="-120"/>
              </a:rPr>
              <a:t>                   完成酒</a:t>
            </a:r>
            <a:r>
              <a:rPr lang="zh-TW" altLang="en-US" b="1" dirty="0">
                <a:solidFill>
                  <a:srgbClr val="416DAC"/>
                </a:solidFill>
                <a:latin typeface="微軟正黑體" panose="020B0604030504040204" pitchFamily="34" charset="-120"/>
                <a:ea typeface="微軟正黑體" panose="020B0604030504040204" pitchFamily="34" charset="-120"/>
              </a:rPr>
              <a:t>店住宿</a:t>
            </a:r>
            <a:endParaRPr lang="en-US" altLang="zh-TW" b="1" dirty="0">
              <a:solidFill>
                <a:srgbClr val="416DAC"/>
              </a:solidFill>
              <a:latin typeface="微軟正黑體" panose="020B0604030504040204" pitchFamily="34" charset="-120"/>
              <a:ea typeface="微軟正黑體" panose="020B0604030504040204" pitchFamily="34" charset="-120"/>
            </a:endParaRPr>
          </a:p>
          <a:p>
            <a:endParaRPr lang="en-US" altLang="zh-TW" b="1" dirty="0">
              <a:solidFill>
                <a:srgbClr val="416DAC"/>
              </a:solidFill>
              <a:latin typeface="微軟正黑體" panose="020B0604030504040204" pitchFamily="34" charset="-120"/>
              <a:ea typeface="微軟正黑體" panose="020B0604030504040204" pitchFamily="34" charset="-120"/>
            </a:endParaRPr>
          </a:p>
          <a:p>
            <a:r>
              <a:rPr lang="zh-TW" altLang="en-US" sz="1600" b="1" dirty="0">
                <a:solidFill>
                  <a:srgbClr val="416DAC"/>
                </a:solidFill>
                <a:latin typeface="微軟正黑體" panose="020B0604030504040204" pitchFamily="34" charset="-120"/>
                <a:ea typeface="微軟正黑體" panose="020B0604030504040204" pitchFamily="34" charset="-120"/>
              </a:rPr>
              <a:t>凡滿</a:t>
            </a:r>
            <a:r>
              <a:rPr lang="zh-TW" altLang="en-US" sz="1600" b="1" dirty="0">
                <a:solidFill>
                  <a:srgbClr val="416DAC"/>
                </a:solidFill>
                <a:latin typeface="微軟正黑體" panose="020B0604030504040204" pitchFamily="34" charset="-120"/>
                <a:ea typeface="微軟正黑體" panose="020B0604030504040204" pitchFamily="34" charset="-120"/>
              </a:rPr>
              <a:t>港幣</a:t>
            </a:r>
            <a:r>
              <a:rPr lang="en-US" altLang="zh-TW" sz="1600" b="1" dirty="0">
                <a:solidFill>
                  <a:srgbClr val="416DAC"/>
                </a:solidFill>
                <a:latin typeface="微軟正黑體" panose="020B0604030504040204" pitchFamily="34" charset="-120"/>
                <a:ea typeface="微軟正黑體" panose="020B0604030504040204" pitchFamily="34" charset="-120"/>
              </a:rPr>
              <a:t>2,400</a:t>
            </a:r>
            <a:r>
              <a:rPr lang="zh-TW" altLang="en-US" sz="1600" b="1" dirty="0">
                <a:solidFill>
                  <a:srgbClr val="416DAC"/>
                </a:solidFill>
                <a:latin typeface="微軟正黑體" panose="020B0604030504040204" pitchFamily="34" charset="-120"/>
                <a:ea typeface="微軟正黑體" panose="020B0604030504040204" pitchFamily="34" charset="-120"/>
              </a:rPr>
              <a:t>元則可參加活動</a:t>
            </a:r>
            <a:endParaRPr lang="en-US" altLang="zh-TW" sz="1600" b="1" dirty="0">
              <a:solidFill>
                <a:srgbClr val="416DAC"/>
              </a:solidFill>
              <a:latin typeface="微軟正黑體" panose="020B0604030504040204" pitchFamily="34" charset="-120"/>
              <a:ea typeface="微軟正黑體" panose="020B0604030504040204" pitchFamily="34" charset="-120"/>
            </a:endParaRPr>
          </a:p>
        </p:txBody>
      </p:sp>
      <p:cxnSp>
        <p:nvCxnSpPr>
          <p:cNvPr id="20" name="Straight Connector 19"/>
          <p:cNvCxnSpPr/>
          <p:nvPr/>
        </p:nvCxnSpPr>
        <p:spPr>
          <a:xfrm flipV="1">
            <a:off x="-457200" y="1371907"/>
            <a:ext cx="12647613" cy="44468"/>
          </a:xfrm>
          <a:prstGeom prst="line">
            <a:avLst/>
          </a:prstGeom>
          <a:ln w="38100">
            <a:solidFill>
              <a:srgbClr val="CC2B3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948151"/>
            <a:ext cx="5613998" cy="5613998"/>
          </a:xfrm>
          <a:prstGeom prst="rect">
            <a:avLst/>
          </a:prstGeom>
        </p:spPr>
      </p:pic>
    </p:spTree>
    <p:extLst>
      <p:ext uri="{BB962C8B-B14F-4D97-AF65-F5344CB8AC3E}">
        <p14:creationId xmlns:p14="http://schemas.microsoft.com/office/powerpoint/2010/main" val="35576107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92941" y="-270745"/>
            <a:ext cx="10278970" cy="6858000"/>
            <a:chOff x="991353" y="-270745"/>
            <a:chExt cx="1027897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353" y="-270745"/>
              <a:ext cx="10278970" cy="6858000"/>
            </a:xfrm>
            <a:prstGeom prst="rect">
              <a:avLst/>
            </a:prstGeom>
          </p:spPr>
        </p:pic>
        <p:pic>
          <p:nvPicPr>
            <p:cNvPr id="87" name="Picture 8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40592" y="4570330"/>
              <a:ext cx="444879" cy="763670"/>
            </a:xfrm>
            <a:prstGeom prst="rect">
              <a:avLst/>
            </a:prstGeom>
          </p:spPr>
        </p:pic>
      </p:grpSp>
      <p:pic>
        <p:nvPicPr>
          <p:cNvPr id="129" name="Picture 128"/>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7">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8/F </a:t>
            </a:r>
            <a:r>
              <a:rPr lang="zh-TW" altLang="en-US" sz="1600" b="1" dirty="0">
                <a:solidFill>
                  <a:prstClr val="white"/>
                </a:solidFill>
                <a:latin typeface="微軟正黑體" panose="020B0604030504040204" pitchFamily="34" charset="-120"/>
                <a:ea typeface="微軟正黑體" panose="020B0604030504040204" pitchFamily="34" charset="-120"/>
              </a:rPr>
              <a:t>電訊服務</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9"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0"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7"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8"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4"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5">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7</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8</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8</a:t>
            </a:r>
            <a:endParaRPr lang="en-US" sz="1100" dirty="0">
              <a:solidFill>
                <a:srgbClr val="FFFF00"/>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6953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t="939" b="14581"/>
          <a:stretch/>
        </p:blipFill>
        <p:spPr>
          <a:xfrm>
            <a:off x="1588" y="-1"/>
            <a:ext cx="12188825" cy="6858001"/>
          </a:xfrm>
        </p:spPr>
      </p:pic>
      <p:sp>
        <p:nvSpPr>
          <p:cNvPr id="9" name="Rectangle 8"/>
          <p:cNvSpPr/>
          <p:nvPr/>
        </p:nvSpPr>
        <p:spPr>
          <a:xfrm>
            <a:off x="-45329" y="-112047"/>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0" name="Group 9"/>
          <p:cNvGrpSpPr/>
          <p:nvPr/>
        </p:nvGrpSpPr>
        <p:grpSpPr>
          <a:xfrm>
            <a:off x="-45212" y="370274"/>
            <a:ext cx="2940811" cy="671126"/>
            <a:chOff x="-46800" y="370274"/>
            <a:chExt cx="2940811" cy="67112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12" name="TextBox 11"/>
            <p:cNvSpPr txBox="1"/>
            <p:nvPr/>
          </p:nvSpPr>
          <p:spPr>
            <a:xfrm>
              <a:off x="227012" y="416875"/>
              <a:ext cx="2013527" cy="369332"/>
            </a:xfrm>
            <a:prstGeom prst="rect">
              <a:avLst/>
            </a:prstGeom>
            <a:noFill/>
          </p:spPr>
          <p:txBody>
            <a:bodyPr wrap="square" rtlCol="0">
              <a:spAutoFit/>
            </a:bodyPr>
            <a:lstStyle/>
            <a:p>
              <a:pPr algn="ctr"/>
              <a:r>
                <a:rPr lang="en-US" altLang="zh-TW" b="1" dirty="0">
                  <a:solidFill>
                    <a:prstClr val="white"/>
                  </a:solidFill>
                  <a:latin typeface="微軟正黑體" panose="020B0604030504040204" pitchFamily="34" charset="-120"/>
                  <a:ea typeface="微軟正黑體" panose="020B0604030504040204" pitchFamily="34" charset="-120"/>
                </a:rPr>
                <a:t>8/F </a:t>
              </a:r>
              <a:r>
                <a:rPr lang="zh-TW" altLang="en-US" b="1" dirty="0">
                  <a:solidFill>
                    <a:prstClr val="white"/>
                  </a:solidFill>
                  <a:latin typeface="微軟正黑體" panose="020B0604030504040204" pitchFamily="34" charset="-120"/>
                  <a:ea typeface="微軟正黑體" panose="020B0604030504040204" pitchFamily="34" charset="-120"/>
                </a:rPr>
                <a:t>電訊服務</a:t>
              </a:r>
            </a:p>
          </p:txBody>
        </p:sp>
      </p:grpSp>
      <p:sp>
        <p:nvSpPr>
          <p:cNvPr id="13" name="Rectangle 12"/>
          <p:cNvSpPr/>
          <p:nvPr/>
        </p:nvSpPr>
        <p:spPr>
          <a:xfrm>
            <a:off x="2971799" y="1915954"/>
            <a:ext cx="6248400" cy="257984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499" y="1890828"/>
            <a:ext cx="3429000" cy="1766772"/>
          </a:xfrm>
          <a:prstGeom prst="rect">
            <a:avLst/>
          </a:prstGeom>
        </p:spPr>
      </p:pic>
      <p:sp>
        <p:nvSpPr>
          <p:cNvPr id="15" name="TextBox 14"/>
          <p:cNvSpPr txBox="1"/>
          <p:nvPr/>
        </p:nvSpPr>
        <p:spPr>
          <a:xfrm>
            <a:off x="3709299" y="3502775"/>
            <a:ext cx="2133600" cy="400110"/>
          </a:xfrm>
          <a:prstGeom prst="rect">
            <a:avLst/>
          </a:prstGeom>
          <a:noFill/>
        </p:spPr>
        <p:txBody>
          <a:bodyPr wrap="squar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手機服務計劃</a:t>
            </a:r>
            <a:endParaRPr lang="en-US" sz="2000" b="1" dirty="0">
              <a:solidFill>
                <a:prstClr val="black"/>
              </a:solidFill>
              <a:latin typeface="微軟正黑體" panose="020B0604030504040204" pitchFamily="34" charset="-120"/>
              <a:ea typeface="微軟正黑體" panose="020B0604030504040204" pitchFamily="34" charset="-120"/>
            </a:endParaRPr>
          </a:p>
        </p:txBody>
      </p:sp>
      <p:sp>
        <p:nvSpPr>
          <p:cNvPr id="16" name="TextBox 15"/>
          <p:cNvSpPr txBox="1"/>
          <p:nvPr/>
        </p:nvSpPr>
        <p:spPr>
          <a:xfrm>
            <a:off x="6852662" y="3482671"/>
            <a:ext cx="2133600" cy="400110"/>
          </a:xfrm>
          <a:prstGeom prst="rect">
            <a:avLst/>
          </a:prstGeom>
          <a:noFill/>
        </p:spPr>
        <p:txBody>
          <a:bodyPr wrap="squar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光纖寬</a:t>
            </a:r>
            <a:r>
              <a:rPr lang="zh-TW" altLang="en-US" sz="2000" b="1" dirty="0">
                <a:solidFill>
                  <a:prstClr val="black"/>
                </a:solidFill>
                <a:latin typeface="微軟正黑體" panose="020B0604030504040204" pitchFamily="34" charset="-120"/>
                <a:ea typeface="微軟正黑體" panose="020B0604030504040204" pitchFamily="34" charset="-120"/>
              </a:rPr>
              <a:t>頻</a:t>
            </a:r>
            <a:r>
              <a:rPr lang="zh-TW" altLang="en-US" sz="2000" b="1" dirty="0">
                <a:solidFill>
                  <a:prstClr val="black"/>
                </a:solidFill>
                <a:latin typeface="微軟正黑體" panose="020B0604030504040204" pitchFamily="34" charset="-120"/>
                <a:ea typeface="微軟正黑體" panose="020B0604030504040204" pitchFamily="34" charset="-120"/>
              </a:rPr>
              <a:t>計劃</a:t>
            </a:r>
            <a:endParaRPr lang="en-US" sz="20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390962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637" b="8033"/>
          <a:stretch/>
        </p:blipFill>
        <p:spPr>
          <a:xfrm>
            <a:off x="-14514" y="1"/>
            <a:ext cx="12204927"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222171"/>
            <a:ext cx="3909550" cy="3657601"/>
          </a:xfrm>
          <a:prstGeom prst="rect">
            <a:avLst/>
          </a:prstGeom>
        </p:spPr>
      </p:pic>
      <p:grpSp>
        <p:nvGrpSpPr>
          <p:cNvPr id="8" name="Group 7"/>
          <p:cNvGrpSpPr/>
          <p:nvPr/>
        </p:nvGrpSpPr>
        <p:grpSpPr>
          <a:xfrm>
            <a:off x="9982201" y="177380"/>
            <a:ext cx="2283489" cy="532612"/>
            <a:chOff x="10313324" y="457200"/>
            <a:chExt cx="2283489" cy="532612"/>
          </a:xfrm>
        </p:grpSpPr>
        <p:sp>
          <p:nvSpPr>
            <p:cNvPr id="9" name="Snip Single Corner Rectangle 8"/>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0" name="TextBox 9"/>
            <p:cNvSpPr txBox="1"/>
            <p:nvPr/>
          </p:nvSpPr>
          <p:spPr>
            <a:xfrm>
              <a:off x="10567313" y="492673"/>
              <a:ext cx="2029500" cy="461665"/>
            </a:xfrm>
            <a:prstGeom prst="rect">
              <a:avLst/>
            </a:prstGeom>
            <a:noFill/>
          </p:spPr>
          <p:txBody>
            <a:bodyPr wrap="square" rtlCol="0">
              <a:spAutoFit/>
            </a:bodyPr>
            <a:lstStyle/>
            <a:p>
              <a:pPr>
                <a:defRPr/>
              </a:pPr>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grpSp>
        <p:nvGrpSpPr>
          <p:cNvPr id="14" name="Group 13"/>
          <p:cNvGrpSpPr/>
          <p:nvPr/>
        </p:nvGrpSpPr>
        <p:grpSpPr>
          <a:xfrm>
            <a:off x="533400" y="583157"/>
            <a:ext cx="3385342" cy="1047750"/>
            <a:chOff x="531813" y="385626"/>
            <a:chExt cx="3385342" cy="104775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60111"/>
            <a:stretch/>
          </p:blipFill>
          <p:spPr>
            <a:xfrm>
              <a:off x="531813" y="385626"/>
              <a:ext cx="1371600" cy="1047750"/>
            </a:xfrm>
            <a:prstGeom prst="rect">
              <a:avLst/>
            </a:prstGeom>
          </p:spPr>
        </p:pic>
        <p:pic>
          <p:nvPicPr>
            <p:cNvPr id="13" name="Picture 12"/>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6875"/>
            <a:stretch/>
          </p:blipFill>
          <p:spPr>
            <a:xfrm>
              <a:off x="1746589" y="385626"/>
              <a:ext cx="2170566" cy="1047750"/>
            </a:xfrm>
            <a:prstGeom prst="rect">
              <a:avLst/>
            </a:prstGeom>
          </p:spPr>
        </p:pic>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17" y="-71800"/>
            <a:ext cx="1262289" cy="1262289"/>
          </a:xfrm>
          <a:prstGeom prst="rect">
            <a:avLst/>
          </a:prstGeom>
        </p:spPr>
      </p:pic>
      <p:grpSp>
        <p:nvGrpSpPr>
          <p:cNvPr id="19" name="Group 18"/>
          <p:cNvGrpSpPr/>
          <p:nvPr/>
        </p:nvGrpSpPr>
        <p:grpSpPr>
          <a:xfrm>
            <a:off x="507782" y="2645896"/>
            <a:ext cx="6426419" cy="3145304"/>
            <a:chOff x="506193" y="2645896"/>
            <a:chExt cx="6426419" cy="3145304"/>
          </a:xfrm>
        </p:grpSpPr>
        <p:sp>
          <p:nvSpPr>
            <p:cNvPr id="16" name="Rounded Rectangular Callout 15"/>
            <p:cNvSpPr/>
            <p:nvPr/>
          </p:nvSpPr>
          <p:spPr>
            <a:xfrm>
              <a:off x="506193" y="2645896"/>
              <a:ext cx="6426419" cy="3145304"/>
            </a:xfrm>
            <a:prstGeom prst="wedgeRoundRectCallout">
              <a:avLst>
                <a:gd name="adj1" fmla="val 55523"/>
                <a:gd name="adj2" fmla="val 16667"/>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 name="TextBox 16"/>
            <p:cNvSpPr txBox="1"/>
            <p:nvPr/>
          </p:nvSpPr>
          <p:spPr>
            <a:xfrm>
              <a:off x="737604" y="2819400"/>
              <a:ext cx="6195008" cy="1477328"/>
            </a:xfrm>
            <a:prstGeom prst="rect">
              <a:avLst/>
            </a:prstGeom>
            <a:noFill/>
          </p:spPr>
          <p:txBody>
            <a:bodyPr wrap="square" rtlCol="0">
              <a:spAutoFit/>
            </a:bodyPr>
            <a:lstStyle/>
            <a:p>
              <a:pPr>
                <a:defRPr/>
              </a:pPr>
              <a:r>
                <a:rPr lang="zh-TW" altLang="en-US" dirty="0">
                  <a:solidFill>
                    <a:prstClr val="black"/>
                  </a:solidFill>
                  <a:latin typeface="微軟正黑體" panose="020B0604030504040204" pitchFamily="34" charset="-120"/>
                  <a:ea typeface="微軟正黑體" panose="020B0604030504040204" pitchFamily="34" charset="-120"/>
                </a:rPr>
                <a:t>自由鳥嘅出現，係要打破流動電訊商嘅傳統，同你一齊擺脫合約束縛！ </a:t>
              </a:r>
              <a:endParaRPr lang="en-US" altLang="zh-TW" dirty="0">
                <a:solidFill>
                  <a:prstClr val="black"/>
                </a:solidFill>
                <a:latin typeface="微軟正黑體" panose="020B0604030504040204" pitchFamily="34" charset="-120"/>
                <a:ea typeface="微軟正黑體" panose="020B0604030504040204" pitchFamily="34" charset="-120"/>
              </a:endParaRPr>
            </a:p>
            <a:p>
              <a:pPr>
                <a:defRPr/>
              </a:pPr>
              <a:endParaRPr lang="en-US" altLang="zh-TW" dirty="0">
                <a:solidFill>
                  <a:prstClr val="black"/>
                </a:solidFill>
                <a:latin typeface="微軟正黑體" panose="020B0604030504040204" pitchFamily="34" charset="-120"/>
                <a:ea typeface="微軟正黑體" panose="020B0604030504040204" pitchFamily="34" charset="-120"/>
              </a:endParaRPr>
            </a:p>
            <a:p>
              <a:pPr>
                <a:defRPr/>
              </a:pPr>
              <a:r>
                <a:rPr lang="zh-TW" altLang="en-US" dirty="0">
                  <a:solidFill>
                    <a:prstClr val="black"/>
                  </a:solidFill>
                  <a:latin typeface="微軟正黑體" panose="020B0604030504040204" pitchFamily="34" charset="-120"/>
                  <a:ea typeface="微軟正黑體" panose="020B0604030504040204" pitchFamily="34" charset="-120"/>
                </a:rPr>
                <a:t>自由鳥唔會有你睇唔明、綁你幾年嘅合約，</a:t>
              </a:r>
              <a:r>
                <a:rPr lang="en-US" altLang="zh-TW" dirty="0">
                  <a:solidFill>
                    <a:prstClr val="black"/>
                  </a:solidFill>
                  <a:latin typeface="微軟正黑體" panose="020B0604030504040204" pitchFamily="34" charset="-120"/>
                  <a:ea typeface="微軟正黑體" panose="020B0604030504040204" pitchFamily="34" charset="-120"/>
                </a:rPr>
                <a:t> </a:t>
              </a:r>
              <a:r>
                <a:rPr lang="zh-TW" altLang="en-US" dirty="0">
                  <a:solidFill>
                    <a:prstClr val="black"/>
                  </a:solidFill>
                  <a:latin typeface="微軟正黑體" panose="020B0604030504040204" pitchFamily="34" charset="-120"/>
                  <a:ea typeface="微軟正黑體" panose="020B0604030504040204" pitchFamily="34" charset="-120"/>
                </a:rPr>
                <a:t>話咁易就可以揀選你需要嘅服務同管理賬戶</a:t>
              </a:r>
              <a:endParaRPr lang="en-US" altLang="zh-TW" dirty="0">
                <a:solidFill>
                  <a:prstClr val="black"/>
                </a:solidFill>
                <a:latin typeface="微軟正黑體" panose="020B0604030504040204" pitchFamily="34" charset="-120"/>
                <a:ea typeface="微軟正黑體" panose="020B0604030504040204" pitchFamily="34" charset="-120"/>
              </a:endParaRPr>
            </a:p>
          </p:txBody>
        </p:sp>
      </p:grpSp>
      <p:sp>
        <p:nvSpPr>
          <p:cNvPr id="18" name="TextBox 17"/>
          <p:cNvSpPr txBox="1"/>
          <p:nvPr/>
        </p:nvSpPr>
        <p:spPr>
          <a:xfrm>
            <a:off x="777916" y="4114800"/>
            <a:ext cx="4632285" cy="707656"/>
          </a:xfrm>
          <a:prstGeom prst="rect">
            <a:avLst/>
          </a:prstGeom>
          <a:noFill/>
        </p:spPr>
        <p:txBody>
          <a:bodyPr wrap="square" lIns="89744" tIns="45606" rIns="89744" bIns="45606" rtlCol="0">
            <a:spAutoFit/>
          </a:bodyPr>
          <a:lstStyle/>
          <a:p>
            <a:pPr defTabSz="897762">
              <a:defRPr/>
            </a:pPr>
            <a:r>
              <a:rPr lang="en-US" altLang="zh-TW" sz="4000" dirty="0">
                <a:solidFill>
                  <a:prstClr val="black"/>
                </a:solidFill>
                <a:latin typeface="Raleway" panose="020B0503030101060003" pitchFamily="34" charset="0"/>
                <a:ea typeface="新細明體" panose="02020500000000000000" pitchFamily="18" charset="-120"/>
              </a:rPr>
              <a:t>1</a:t>
            </a:r>
            <a:r>
              <a:rPr lang="zh-TW" altLang="en-US" sz="4000" dirty="0">
                <a:solidFill>
                  <a:prstClr val="black"/>
                </a:solidFill>
                <a:latin typeface="Raleway" panose="020B0503030101060003" pitchFamily="34" charset="0"/>
                <a:ea typeface="新細明體" panose="02020500000000000000" pitchFamily="18" charset="-120"/>
              </a:rPr>
              <a:t> </a:t>
            </a:r>
            <a:r>
              <a:rPr lang="en-US" altLang="zh-TW" sz="4000" dirty="0">
                <a:solidFill>
                  <a:prstClr val="black"/>
                </a:solidFill>
                <a:latin typeface="Raleway" panose="020B0503030101060003" pitchFamily="34" charset="0"/>
                <a:ea typeface="新細明體" panose="02020500000000000000" pitchFamily="18" charset="-120"/>
              </a:rPr>
              <a:t>IBV </a:t>
            </a:r>
            <a:r>
              <a:rPr lang="en-US" altLang="zh-TW" sz="1600" dirty="0">
                <a:solidFill>
                  <a:prstClr val="black"/>
                </a:solidFill>
                <a:latin typeface="微軟正黑體" panose="020B0604030504040204" pitchFamily="34" charset="-120"/>
                <a:ea typeface="微軟正黑體" panose="020B0604030504040204" pitchFamily="34" charset="-120"/>
              </a:rPr>
              <a:t>(</a:t>
            </a:r>
            <a:r>
              <a:rPr lang="zh-TW" altLang="en-US" sz="1600" dirty="0">
                <a:solidFill>
                  <a:prstClr val="black"/>
                </a:solidFill>
                <a:latin typeface="微軟正黑體" panose="020B0604030504040204" pitchFamily="34" charset="-120"/>
                <a:ea typeface="微軟正黑體" panose="020B0604030504040204" pitchFamily="34" charset="-120"/>
              </a:rPr>
              <a:t>手機計劃 </a:t>
            </a:r>
            <a:r>
              <a:rPr lang="en-US" altLang="zh-TW" sz="1600" dirty="0">
                <a:solidFill>
                  <a:prstClr val="black"/>
                </a:solidFill>
                <a:latin typeface="微軟正黑體" panose="020B0604030504040204" pitchFamily="34" charset="-120"/>
                <a:ea typeface="微軟正黑體" panose="020B0604030504040204" pitchFamily="34" charset="-120"/>
              </a:rPr>
              <a:t>$48)</a:t>
            </a:r>
            <a:endParaRPr lang="en-US" sz="1200" dirty="0">
              <a:solidFill>
                <a:prstClr val="black"/>
              </a:solidFill>
              <a:latin typeface="微軟正黑體" panose="020B0604030504040204" pitchFamily="34" charset="-120"/>
              <a:ea typeface="微軟正黑體" panose="020B0604030504040204" pitchFamily="34" charset="-120"/>
            </a:endParaRPr>
          </a:p>
        </p:txBody>
      </p:sp>
      <p:sp>
        <p:nvSpPr>
          <p:cNvPr id="20" name="TextBox 19"/>
          <p:cNvSpPr txBox="1"/>
          <p:nvPr/>
        </p:nvSpPr>
        <p:spPr>
          <a:xfrm>
            <a:off x="771455" y="4601174"/>
            <a:ext cx="4632285" cy="707656"/>
          </a:xfrm>
          <a:prstGeom prst="rect">
            <a:avLst/>
          </a:prstGeom>
          <a:noFill/>
        </p:spPr>
        <p:txBody>
          <a:bodyPr wrap="square" lIns="89744" tIns="45606" rIns="89744" bIns="45606" rtlCol="0">
            <a:spAutoFit/>
          </a:bodyPr>
          <a:lstStyle/>
          <a:p>
            <a:pPr defTabSz="897762">
              <a:defRPr/>
            </a:pPr>
            <a:r>
              <a:rPr lang="en-US" altLang="zh-TW" sz="4000" dirty="0">
                <a:solidFill>
                  <a:prstClr val="black"/>
                </a:solidFill>
                <a:latin typeface="Raleway" panose="020B0503030101060003" pitchFamily="34" charset="0"/>
                <a:ea typeface="新細明體" panose="02020500000000000000" pitchFamily="18" charset="-120"/>
              </a:rPr>
              <a:t>4</a:t>
            </a:r>
            <a:r>
              <a:rPr lang="zh-TW" altLang="en-US" sz="4000" dirty="0">
                <a:solidFill>
                  <a:prstClr val="black"/>
                </a:solidFill>
                <a:latin typeface="Raleway" panose="020B0503030101060003" pitchFamily="34" charset="0"/>
                <a:ea typeface="新細明體" panose="02020500000000000000" pitchFamily="18" charset="-120"/>
              </a:rPr>
              <a:t> </a:t>
            </a:r>
            <a:r>
              <a:rPr lang="en-US" altLang="zh-TW" sz="4000" dirty="0">
                <a:solidFill>
                  <a:prstClr val="black"/>
                </a:solidFill>
                <a:latin typeface="Raleway" panose="020B0503030101060003" pitchFamily="34" charset="0"/>
                <a:ea typeface="新細明體" panose="02020500000000000000" pitchFamily="18" charset="-120"/>
              </a:rPr>
              <a:t>IBV </a:t>
            </a:r>
            <a:r>
              <a:rPr lang="en-US" altLang="zh-TW" sz="1600" dirty="0">
                <a:solidFill>
                  <a:prstClr val="black"/>
                </a:solidFill>
                <a:latin typeface="微軟正黑體" panose="020B0604030504040204" pitchFamily="34" charset="-120"/>
                <a:ea typeface="微軟正黑體" panose="020B0604030504040204" pitchFamily="34" charset="-120"/>
              </a:rPr>
              <a:t>(</a:t>
            </a:r>
            <a:r>
              <a:rPr lang="zh-TW" altLang="en-US" sz="1600" dirty="0">
                <a:solidFill>
                  <a:prstClr val="black"/>
                </a:solidFill>
                <a:latin typeface="微軟正黑體" panose="020B0604030504040204" pitchFamily="34" charset="-120"/>
                <a:ea typeface="微軟正黑體" panose="020B0604030504040204" pitchFamily="34" charset="-120"/>
              </a:rPr>
              <a:t>手機計劃 </a:t>
            </a:r>
            <a:r>
              <a:rPr lang="en-US" altLang="zh-TW" sz="1600" dirty="0">
                <a:solidFill>
                  <a:prstClr val="black"/>
                </a:solidFill>
                <a:latin typeface="微軟正黑體" panose="020B0604030504040204" pitchFamily="34" charset="-120"/>
                <a:ea typeface="微軟正黑體" panose="020B0604030504040204" pitchFamily="34" charset="-120"/>
              </a:rPr>
              <a:t>$90)</a:t>
            </a:r>
            <a:endParaRPr lang="en-US" sz="1200" dirty="0">
              <a:solidFill>
                <a:prstClr val="black"/>
              </a:solidFill>
              <a:latin typeface="微軟正黑體" panose="020B0604030504040204" pitchFamily="34" charset="-120"/>
              <a:ea typeface="微軟正黑體" panose="020B0604030504040204" pitchFamily="34" charset="-120"/>
            </a:endParaRPr>
          </a:p>
        </p:txBody>
      </p:sp>
      <p:sp>
        <p:nvSpPr>
          <p:cNvPr id="21" name="TextBox 20"/>
          <p:cNvSpPr txBox="1"/>
          <p:nvPr/>
        </p:nvSpPr>
        <p:spPr>
          <a:xfrm>
            <a:off x="767426" y="5058374"/>
            <a:ext cx="4632285" cy="707656"/>
          </a:xfrm>
          <a:prstGeom prst="rect">
            <a:avLst/>
          </a:prstGeom>
          <a:noFill/>
        </p:spPr>
        <p:txBody>
          <a:bodyPr wrap="square" lIns="89744" tIns="45606" rIns="89744" bIns="45606" rtlCol="0">
            <a:spAutoFit/>
          </a:bodyPr>
          <a:lstStyle/>
          <a:p>
            <a:pPr defTabSz="897762">
              <a:defRPr/>
            </a:pPr>
            <a:r>
              <a:rPr lang="en-US" altLang="zh-TW" sz="4000" dirty="0">
                <a:solidFill>
                  <a:prstClr val="black"/>
                </a:solidFill>
                <a:latin typeface="Raleway" panose="020B0503030101060003" pitchFamily="34" charset="0"/>
                <a:ea typeface="新細明體" panose="02020500000000000000" pitchFamily="18" charset="-120"/>
              </a:rPr>
              <a:t>6</a:t>
            </a:r>
            <a:r>
              <a:rPr lang="zh-TW" altLang="en-US" sz="4000" dirty="0">
                <a:solidFill>
                  <a:prstClr val="black"/>
                </a:solidFill>
                <a:latin typeface="Raleway" panose="020B0503030101060003" pitchFamily="34" charset="0"/>
                <a:ea typeface="新細明體" panose="02020500000000000000" pitchFamily="18" charset="-120"/>
              </a:rPr>
              <a:t> </a:t>
            </a:r>
            <a:r>
              <a:rPr lang="en-US" altLang="zh-TW" sz="4000" dirty="0">
                <a:solidFill>
                  <a:prstClr val="black"/>
                </a:solidFill>
                <a:latin typeface="Raleway" panose="020B0503030101060003" pitchFamily="34" charset="0"/>
                <a:ea typeface="新細明體" panose="02020500000000000000" pitchFamily="18" charset="-120"/>
              </a:rPr>
              <a:t>IBV </a:t>
            </a:r>
            <a:r>
              <a:rPr lang="en-US" altLang="zh-TW" sz="1600" dirty="0">
                <a:solidFill>
                  <a:prstClr val="black"/>
                </a:solidFill>
                <a:latin typeface="微軟正黑體" panose="020B0604030504040204" pitchFamily="34" charset="-120"/>
                <a:ea typeface="微軟正黑體" panose="020B0604030504040204" pitchFamily="34" charset="-120"/>
              </a:rPr>
              <a:t>(</a:t>
            </a:r>
            <a:r>
              <a:rPr lang="zh-TW" altLang="en-US" sz="1600" dirty="0">
                <a:solidFill>
                  <a:prstClr val="black"/>
                </a:solidFill>
                <a:latin typeface="微軟正黑體" panose="020B0604030504040204" pitchFamily="34" charset="-120"/>
                <a:ea typeface="微軟正黑體" panose="020B0604030504040204" pitchFamily="34" charset="-120"/>
              </a:rPr>
              <a:t>手機計劃 </a:t>
            </a:r>
            <a:r>
              <a:rPr lang="en-US" altLang="zh-TW" sz="1600" dirty="0">
                <a:solidFill>
                  <a:prstClr val="black"/>
                </a:solidFill>
                <a:latin typeface="微軟正黑體" panose="020B0604030504040204" pitchFamily="34" charset="-120"/>
                <a:ea typeface="微軟正黑體" panose="020B0604030504040204" pitchFamily="34" charset="-120"/>
              </a:rPr>
              <a:t>$120 / $140)</a:t>
            </a:r>
            <a:endParaRPr lang="en-US" sz="12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944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4606 -0.25879 L 0.34606 -0.25856 C 0.34423 -0.25671 0.3428 -0.25463 0.34098 -0.25277 C 0.34059 -0.25208 0.33968 -0.25208 0.33916 -0.25138 C 0.33863 -0.25069 0.3385 -0.24953 0.33798 -0.24884 C 0.33642 -0.24676 0.33499 -0.24467 0.33303 -0.24259 C 0.33225 -0.24166 0.33134 -0.2412 0.33069 -0.24004 C 0.32926 -0.23796 0.32808 -0.23611 0.32704 -0.23356 C 0.32665 -0.23287 0.32626 -0.23217 0.32574 -0.23125 C 0.32353 -0.22754 0.32444 -0.22986 0.32261 -0.22685 C 0.32222 -0.22592 0.32196 -0.22523 0.32144 -0.2243 C 0.32092 -0.22338 0.32014 -0.22222 0.31962 -0.22129 C 0.31936 -0.22037 0.31936 -0.2199 0.31897 -0.21898 C 0.31793 -0.21736 0.31649 -0.21597 0.31532 -0.21412 C 0.3148 -0.21319 0.31428 -0.2125 0.31363 -0.21157 C 0.31233 -0.21018 0.31076 -0.20926 0.30985 -0.20787 C 0.30451 -0.19976 0.31024 -0.20787 0.30503 -0.20162 C 0.30451 -0.20092 0.30412 -0.20023 0.30386 -0.19976 C 0.30243 -0.19768 0.30008 -0.1949 0.29826 -0.19328 C 0.29748 -0.19282 0.2967 -0.19259 0.29578 -0.19189 C 0.29253 -0.18657 0.29787 -0.1949 0.28849 -0.18495 C 0.27989 -0.17638 0.2907 -0.18726 0.28237 -0.17916 C 0.28133 -0.17847 0.28042 -0.17708 0.27924 -0.17638 C 0.27833 -0.17523 0.27729 -0.17476 0.27625 -0.17361 C 0.26895 -0.16689 0.28198 -0.17824 0.27143 -0.16921 C 0.26935 -0.16504 0.27117 -0.16805 0.267 -0.16412 C 0.26596 -0.16319 0.26531 -0.16203 0.26401 -0.16088 C 0.26322 -0.16041 0.26192 -0.16041 0.26088 -0.15972 C 0.25984 -0.15926 0.2588 -0.15856 0.25801 -0.15763 C 0.2571 -0.1574 0.25619 -0.15717 0.25554 -0.15671 C 0.2545 -0.15578 0.25346 -0.15532 0.25241 -0.15486 C 0.24955 -0.15324 0.24955 -0.1537 0.24681 -0.15254 C 0.24538 -0.15231 0.24317 -0.15162 0.24186 -0.15069 C 0.23926 -0.14976 0.23691 -0.14814 0.23457 -0.14583 C 0.23405 -0.14513 0.23353 -0.14444 0.23288 -0.14375 C 0.23157 -0.14305 0.22923 -0.14143 0.22923 -0.1412 C 0.22832 -0.14166 0.22767 -0.14282 0.22676 -0.14259 C 0.22558 -0.14259 0.22103 -0.14097 0.21946 -0.13935 C 0.21868 -0.13888 0.21816 -0.13773 0.21751 -0.13703 C 0.2166 -0.13588 0.21542 -0.13472 0.21451 -0.13379 C 0.21373 -0.13263 0.21295 -0.13171 0.21217 -0.13055 C 0.20995 -0.12847 0.20579 -0.12384 0.20292 -0.12176 C 0.20214 -0.12129 0.20136 -0.12106 0.20045 -0.12037 C 0.19849 -0.11967 0.1968 -0.11898 0.19485 -0.11782 C 0.19472 -0.11643 0.19446 -0.11527 0.19433 -0.11365 C 0.19367 -0.1074 0.19393 -0.10833 0.19315 -0.10277 C 0.19315 -0.10231 0.19237 -0.09838 0.19185 -0.09768 C 0.19107 -0.09652 0.18977 -0.09583 0.18873 -0.09444 C 0.18469 -0.08981 0.19172 -0.09606 0.18456 -0.09027 C 0.18391 -0.09074 0.18352 -0.09213 0.1826 -0.09213 C 0.18182 -0.09213 0.18104 -0.0912 0.18026 -0.09074 C 0.17635 -0.08842 0.17792 -0.08842 0.17414 -0.08379 C 0.17271 -0.08194 0.17075 -0.08032 0.16919 -0.0787 C 0.16255 -0.07129 0.16541 -0.07338 0.15708 -0.06551 C 0.15096 -0.05972 0.1464 -0.05625 0.13923 -0.05138 C 0.13663 -0.04976 0.13363 -0.04791 0.13064 -0.04629 C 0.12621 -0.04421 0.12243 -0.04282 0.118 -0.0412 C 0.11345 -0.04213 0.10876 -0.04213 0.10433 -0.04305 C 0.10303 -0.04375 0.1012 -0.04745 0.10016 -0.04814 C 0.09912 -0.0493 0.09716 -0.04976 0.09586 -0.05023 C 0.09378 -0.04953 0.09169 -0.0493 0.08974 -0.04814 C 0.08792 -0.04745 0.08219 -0.0412 0.08193 -0.04074 C 0.07802 -0.03703 0.0745 -0.0331 0.0702 -0.02986 C 0.0646 -0.02615 0.062 -0.02407 0.05614 -0.02106 C 0.05419 -0.02037 0.0521 -0.01944 0.05002 -0.01875 C 0.04819 -0.01782 0.04637 -0.01689 0.04455 -0.01597 C 0.0439 -0.01574 0.0383 -0.01504 0.03777 -0.01481 C 0.03634 -0.01504 0.03504 -0.01527 0.03335 -0.01551 C 0.03283 -0.01551 0.0323 -0.01597 0.03165 -0.01597 C 0.02918 -0.01597 0.02683 -0.01527 0.02436 -0.01481 C 0.02345 -0.01412 0.02267 -0.01365 0.02188 -0.01296 C 0.01993 -0.01111 0.01876 -0.0081 0.01628 -0.00717 C 0.01576 -0.00694 0.01511 -0.00694 0.01459 -0.00648 C 0.01355 -0.00601 0.01251 -0.00532 0.01147 -0.00463 C 0.01068 -0.00439 0.0099 -0.00393 0.00899 -0.00324 C 0.00782 -0.00347 0.00639 -0.00324 0.00534 -0.00416 C 0.00482 -0.00463 0.00547 -0.00625 0.00482 -0.00648 C 0.00417 -0.00671 0.00391 -0.00532 0.00365 -0.00463 C -0.00143 0.00255 0.00443 -0.00578 -4.25892E-6 -0.00092 L -4.25892E-6 -4.07407E-6 " pathEditMode="relative" rAng="0" ptsTypes="AAAAAAAAAAAAAAAAAAAAAAAAAAAAAAAAAAAAAAAAAAAAAAAAAAAAAAAAAAAAAAAAAAAAAAAAAAAAAAAA">
                                      <p:cBhvr>
                                        <p:cTn id="6" dur="2500" fill="hold"/>
                                        <p:tgtEl>
                                          <p:spTgt spid="5"/>
                                        </p:tgtEl>
                                        <p:attrNameLst>
                                          <p:attrName>ppt_x</p:attrName>
                                          <p:attrName>ppt_y</p:attrName>
                                        </p:attrNameLst>
                                      </p:cBhvr>
                                      <p:rCtr x="-17309" y="12940"/>
                                    </p:animMotion>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1" y="-114300"/>
            <a:ext cx="10590213" cy="7060142"/>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9</a:t>
            </a:r>
            <a:r>
              <a:rPr lang="en-US" sz="1600" b="1" dirty="0">
                <a:solidFill>
                  <a:prstClr val="white"/>
                </a:solidFill>
                <a:latin typeface="微軟正黑體" panose="020B0604030504040204" pitchFamily="34" charset="-120"/>
                <a:ea typeface="微軟正黑體" panose="020B0604030504040204" pitchFamily="34" charset="-120"/>
              </a:rPr>
              <a:t>/F </a:t>
            </a:r>
            <a:r>
              <a:rPr lang="zh-TW" altLang="en-US" sz="1600" b="1" dirty="0">
                <a:solidFill>
                  <a:prstClr val="white"/>
                </a:solidFill>
                <a:latin typeface="微軟正黑體" panose="020B0604030504040204" pitchFamily="34" charset="-120"/>
                <a:ea typeface="微軟正黑體" panose="020B0604030504040204" pitchFamily="34" charset="-120"/>
              </a:rPr>
              <a:t>生活品味</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8</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9</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9</a:t>
            </a:r>
            <a:endParaRPr lang="en-US" sz="1100" dirty="0">
              <a:solidFill>
                <a:srgbClr val="FFFF00"/>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5834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994" b="5124"/>
          <a:stretch/>
        </p:blipFill>
        <p:spPr>
          <a:xfrm>
            <a:off x="1589" y="1"/>
            <a:ext cx="12188825" cy="6858000"/>
          </a:xfrm>
        </p:spPr>
      </p:pic>
      <p:sp>
        <p:nvSpPr>
          <p:cNvPr id="5" name="Rectangle 4"/>
          <p:cNvSpPr/>
          <p:nvPr/>
        </p:nvSpPr>
        <p:spPr>
          <a:xfrm>
            <a:off x="-45329" y="-112047"/>
            <a:ext cx="12282658" cy="7205661"/>
          </a:xfrm>
          <a:prstGeom prst="rect">
            <a:avLst/>
          </a:prstGeom>
          <a:solidFill>
            <a:schemeClr val="bg1">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solidFill>
                  <a:prstClr val="white"/>
                </a:solidFill>
                <a:latin typeface="Calibri"/>
              </a:rPr>
              <a:t>cac</a:t>
            </a:r>
            <a:endParaRPr lang="en-US" dirty="0">
              <a:solidFill>
                <a:prstClr val="white"/>
              </a:solidFill>
              <a:latin typeface="Calibri"/>
            </a:endParaRPr>
          </a:p>
        </p:txBody>
      </p:sp>
      <p:grpSp>
        <p:nvGrpSpPr>
          <p:cNvPr id="6" name="Group 5"/>
          <p:cNvGrpSpPr/>
          <p:nvPr/>
        </p:nvGrpSpPr>
        <p:grpSpPr>
          <a:xfrm>
            <a:off x="-45212" y="370274"/>
            <a:ext cx="2940811" cy="671126"/>
            <a:chOff x="-46800" y="370274"/>
            <a:chExt cx="2940811" cy="67112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8" name="TextBox 7"/>
            <p:cNvSpPr txBox="1"/>
            <p:nvPr/>
          </p:nvSpPr>
          <p:spPr>
            <a:xfrm>
              <a:off x="227012" y="416875"/>
              <a:ext cx="2013527" cy="369332"/>
            </a:xfrm>
            <a:prstGeom prst="rect">
              <a:avLst/>
            </a:prstGeom>
            <a:noFill/>
          </p:spPr>
          <p:txBody>
            <a:bodyPr wrap="square" rtlCol="0">
              <a:spAutoFit/>
            </a:bodyPr>
            <a:lstStyle/>
            <a:p>
              <a:pPr algn="ctr"/>
              <a:r>
                <a:rPr lang="en-US" altLang="zh-TW" b="1" dirty="0">
                  <a:solidFill>
                    <a:prstClr val="white"/>
                  </a:solidFill>
                  <a:latin typeface="微軟正黑體" panose="020B0604030504040204" pitchFamily="34" charset="-120"/>
                  <a:ea typeface="微軟正黑體" panose="020B0604030504040204" pitchFamily="34" charset="-120"/>
                </a:rPr>
                <a:t>9/F </a:t>
              </a:r>
              <a:r>
                <a:rPr lang="zh-TW" altLang="en-US" b="1" dirty="0">
                  <a:solidFill>
                    <a:prstClr val="white"/>
                  </a:solidFill>
                  <a:latin typeface="微軟正黑體" panose="020B0604030504040204" pitchFamily="34" charset="-120"/>
                  <a:ea typeface="微軟正黑體" panose="020B0604030504040204" pitchFamily="34" charset="-120"/>
                </a:rPr>
                <a:t>生活品味</a:t>
              </a:r>
            </a:p>
          </p:txBody>
        </p:sp>
      </p:grpSp>
      <p:sp>
        <p:nvSpPr>
          <p:cNvPr id="9" name="Rectangle 8"/>
          <p:cNvSpPr/>
          <p:nvPr/>
        </p:nvSpPr>
        <p:spPr>
          <a:xfrm>
            <a:off x="2057401" y="1676400"/>
            <a:ext cx="7543799" cy="405504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158534"/>
            <a:ext cx="2817814" cy="40996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20541" b="27377"/>
          <a:stretch/>
        </p:blipFill>
        <p:spPr>
          <a:xfrm>
            <a:off x="3099791" y="1828801"/>
            <a:ext cx="1828801" cy="95247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6683" t="7029" r="26683"/>
          <a:stretch/>
        </p:blipFill>
        <p:spPr>
          <a:xfrm>
            <a:off x="5217519" y="2895600"/>
            <a:ext cx="1037437" cy="11710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8573" y="2895601"/>
            <a:ext cx="1162854" cy="116200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8213" y="2878531"/>
            <a:ext cx="1157312" cy="115731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8096" y="4267200"/>
            <a:ext cx="1143000" cy="11430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9743" y="4343401"/>
            <a:ext cx="1752987" cy="105889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8808" y="4622431"/>
            <a:ext cx="2496312" cy="539496"/>
          </a:xfrm>
          <a:prstGeom prst="rect">
            <a:avLst/>
          </a:prstGeom>
        </p:spPr>
      </p:pic>
    </p:spTree>
    <p:extLst>
      <p:ext uri="{BB962C8B-B14F-4D97-AF65-F5344CB8AC3E}">
        <p14:creationId xmlns:p14="http://schemas.microsoft.com/office/powerpoint/2010/main" val="403426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anim calcmode="lin" valueType="num">
                                      <p:cBhvr>
                                        <p:cTn id="38" dur="500" fill="hold"/>
                                        <p:tgtEl>
                                          <p:spTgt spid="15"/>
                                        </p:tgtEl>
                                        <p:attrNameLst>
                                          <p:attrName>ppt_x</p:attrName>
                                        </p:attrNameLst>
                                      </p:cBhvr>
                                      <p:tavLst>
                                        <p:tav tm="0">
                                          <p:val>
                                            <p:strVal val="#ppt_x"/>
                                          </p:val>
                                        </p:tav>
                                        <p:tav tm="100000">
                                          <p:val>
                                            <p:strVal val="#ppt_x"/>
                                          </p:val>
                                        </p:tav>
                                      </p:tavLst>
                                    </p:anim>
                                    <p:anim calcmode="lin" valueType="num">
                                      <p:cBhvr>
                                        <p:cTn id="39" dur="5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09" r="9125"/>
          <a:stretch/>
        </p:blipFill>
        <p:spPr>
          <a:xfrm>
            <a:off x="-1" y="0"/>
            <a:ext cx="12192001"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0593" t="50000"/>
          <a:stretch/>
        </p:blipFill>
        <p:spPr>
          <a:xfrm>
            <a:off x="4495800" y="3457576"/>
            <a:ext cx="3886200" cy="3400425"/>
          </a:xfrm>
          <a:prstGeom prst="rect">
            <a:avLst/>
          </a:prstGeom>
        </p:spPr>
      </p:pic>
      <p:sp>
        <p:nvSpPr>
          <p:cNvPr id="13" name="Rectangle 12"/>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7" name="Rectangle 6"/>
          <p:cNvSpPr/>
          <p:nvPr/>
        </p:nvSpPr>
        <p:spPr>
          <a:xfrm>
            <a:off x="1143000" y="6096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8" name="Group 7"/>
          <p:cNvGrpSpPr/>
          <p:nvPr/>
        </p:nvGrpSpPr>
        <p:grpSpPr>
          <a:xfrm>
            <a:off x="9982201" y="177380"/>
            <a:ext cx="2283489" cy="532612"/>
            <a:chOff x="10313324" y="457200"/>
            <a:chExt cx="2283489" cy="532612"/>
          </a:xfrm>
        </p:grpSpPr>
        <p:sp>
          <p:nvSpPr>
            <p:cNvPr id="9" name="Snip Single Corner Rectangle 8"/>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TextBox 9"/>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3835" y="678486"/>
            <a:ext cx="1320096" cy="1320096"/>
          </a:xfrm>
          <a:prstGeom prst="rect">
            <a:avLst/>
          </a:prstGeom>
        </p:spPr>
      </p:pic>
      <p:sp>
        <p:nvSpPr>
          <p:cNvPr id="15" name="Rectangle 14"/>
          <p:cNvSpPr/>
          <p:nvPr/>
        </p:nvSpPr>
        <p:spPr>
          <a:xfrm>
            <a:off x="1143000" y="2700280"/>
            <a:ext cx="9372600" cy="217652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1491167" y="2977650"/>
            <a:ext cx="8676267" cy="1631216"/>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對</a:t>
            </a:r>
            <a:r>
              <a:rPr lang="zh-TW" altLang="en-US" sz="2000" dirty="0">
                <a:solidFill>
                  <a:prstClr val="white"/>
                </a:solidFill>
                <a:latin typeface="微軟正黑體" panose="020B0604030504040204" pitchFamily="34" charset="-120"/>
                <a:ea typeface="微軟正黑體" panose="020B0604030504040204" pitchFamily="34" charset="-120"/>
              </a:rPr>
              <a:t>傢具品牌</a:t>
            </a:r>
            <a:r>
              <a:rPr lang="en-US" altLang="zh-TW" sz="2000" dirty="0" err="1">
                <a:solidFill>
                  <a:prstClr val="white"/>
                </a:solidFill>
                <a:latin typeface="微軟正黑體" panose="020B0604030504040204" pitchFamily="34" charset="-120"/>
                <a:ea typeface="微軟正黑體" panose="020B0604030504040204" pitchFamily="34" charset="-120"/>
              </a:rPr>
              <a:t>Ziinlife</a:t>
            </a:r>
            <a:r>
              <a:rPr lang="zh-TW" altLang="en-US" sz="2000" dirty="0">
                <a:solidFill>
                  <a:prstClr val="white"/>
                </a:solidFill>
                <a:latin typeface="微軟正黑體" panose="020B0604030504040204" pitchFamily="34" charset="-120"/>
                <a:ea typeface="微軟正黑體" panose="020B0604030504040204" pitchFamily="34" charset="-120"/>
              </a:rPr>
              <a:t>而言，傢具就是一個傳達心意的途徑、一種溝通語言。 </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en-US" altLang="zh-TW" sz="2000" dirty="0" err="1">
                <a:solidFill>
                  <a:prstClr val="white"/>
                </a:solidFill>
                <a:latin typeface="微軟正黑體" panose="020B0604030504040204" pitchFamily="34" charset="-120"/>
                <a:ea typeface="微軟正黑體" panose="020B0604030504040204" pitchFamily="34" charset="-120"/>
              </a:rPr>
              <a:t>Ziinlife</a:t>
            </a:r>
            <a:r>
              <a:rPr lang="zh-TW" altLang="en-US" sz="2000" dirty="0">
                <a:solidFill>
                  <a:prstClr val="white"/>
                </a:solidFill>
                <a:latin typeface="微軟正黑體" panose="020B0604030504040204" pitchFamily="34" charset="-120"/>
                <a:ea typeface="微軟正黑體" panose="020B0604030504040204" pitchFamily="34" charset="-120"/>
              </a:rPr>
              <a:t>的設計實用時尚，而且變化多樣，能迎合各種裝潢和要求。</a:t>
            </a:r>
            <a:r>
              <a:rPr lang="en-US" altLang="zh-TW" sz="2000" dirty="0" err="1">
                <a:solidFill>
                  <a:prstClr val="white"/>
                </a:solidFill>
                <a:latin typeface="微軟正黑體" panose="020B0604030504040204" pitchFamily="34" charset="-120"/>
                <a:ea typeface="微軟正黑體" panose="020B0604030504040204" pitchFamily="34" charset="-120"/>
              </a:rPr>
              <a:t>Ziinlife</a:t>
            </a:r>
            <a:r>
              <a:rPr lang="zh-TW" altLang="en-US" sz="2000" dirty="0">
                <a:solidFill>
                  <a:prstClr val="white"/>
                </a:solidFill>
                <a:latin typeface="微軟正黑體" panose="020B0604030504040204" pitchFamily="34" charset="-120"/>
                <a:ea typeface="微軟正黑體" panose="020B0604030504040204" pitchFamily="34" charset="-120"/>
              </a:rPr>
              <a:t>的網站載有各款設計師傢具的圖片和產品詳情，下單和付款過程均簡單安全；選購後你可選擇自行安裝或由</a:t>
            </a:r>
            <a:r>
              <a:rPr lang="en-US" altLang="zh-TW" sz="2000" dirty="0" err="1">
                <a:solidFill>
                  <a:prstClr val="white"/>
                </a:solidFill>
                <a:latin typeface="微軟正黑體" panose="020B0604030504040204" pitchFamily="34" charset="-120"/>
                <a:ea typeface="微軟正黑體" panose="020B0604030504040204" pitchFamily="34" charset="-120"/>
              </a:rPr>
              <a:t>Ziinlife</a:t>
            </a:r>
            <a:r>
              <a:rPr lang="zh-TW" altLang="en-US" sz="2000" dirty="0">
                <a:solidFill>
                  <a:prstClr val="white"/>
                </a:solidFill>
                <a:latin typeface="微軟正黑體" panose="020B0604030504040204" pitchFamily="34" charset="-120"/>
                <a:ea typeface="微軟正黑體" panose="020B0604030504040204" pitchFamily="34" charset="-120"/>
              </a:rPr>
              <a:t>專人上門安</a:t>
            </a:r>
            <a:r>
              <a:rPr lang="zh-TW" altLang="en-US" sz="2000" dirty="0">
                <a:solidFill>
                  <a:prstClr val="white"/>
                </a:solidFill>
                <a:latin typeface="微軟正黑體" panose="020B0604030504040204" pitchFamily="34" charset="-120"/>
                <a:ea typeface="微軟正黑體" panose="020B0604030504040204" pitchFamily="34" charset="-120"/>
              </a:rPr>
              <a:t>裝。</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49467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9" y="0"/>
            <a:ext cx="609441" cy="6858000"/>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8" t="1072" r="632" b="1072"/>
          <a:stretch/>
        </p:blipFill>
        <p:spPr>
          <a:xfrm>
            <a:off x="392112" y="0"/>
            <a:ext cx="11430000" cy="6858000"/>
          </a:xfrm>
        </p:spPr>
      </p:pic>
      <p:sp>
        <p:nvSpPr>
          <p:cNvPr id="6" name="Rectangle 5"/>
          <p:cNvSpPr/>
          <p:nvPr/>
        </p:nvSpPr>
        <p:spPr>
          <a:xfrm>
            <a:off x="11811001" y="0"/>
            <a:ext cx="379413" cy="6858000"/>
          </a:xfrm>
          <a:prstGeom prst="rect">
            <a:avLst/>
          </a:prstGeom>
          <a:solidFill>
            <a:srgbClr val="3A7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8829" y="-1128582"/>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6" name="Group 15"/>
          <p:cNvGrpSpPr/>
          <p:nvPr/>
        </p:nvGrpSpPr>
        <p:grpSpPr>
          <a:xfrm>
            <a:off x="-291149" y="709992"/>
            <a:ext cx="3725176" cy="1673972"/>
            <a:chOff x="-153988" y="0"/>
            <a:chExt cx="3725176" cy="1673972"/>
          </a:xfrm>
        </p:grpSpPr>
        <p:sp>
          <p:nvSpPr>
            <p:cNvPr id="9" name="Rectangle 8"/>
            <p:cNvSpPr/>
            <p:nvPr/>
          </p:nvSpPr>
          <p:spPr>
            <a:xfrm>
              <a:off x="1141412" y="609600"/>
              <a:ext cx="2429776" cy="106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1374" b="28042"/>
            <a:stretch/>
          </p:blipFill>
          <p:spPr>
            <a:xfrm>
              <a:off x="-153988" y="0"/>
              <a:ext cx="2108983" cy="10668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956" y="635000"/>
              <a:ext cx="2072535" cy="999454"/>
            </a:xfrm>
            <a:prstGeom prst="rect">
              <a:avLst/>
            </a:prstGeom>
          </p:spPr>
        </p:pic>
      </p:grpSp>
      <p:grpSp>
        <p:nvGrpSpPr>
          <p:cNvPr id="10" name="Group 9"/>
          <p:cNvGrpSpPr/>
          <p:nvPr/>
        </p:nvGrpSpPr>
        <p:grpSpPr>
          <a:xfrm>
            <a:off x="9953841" y="863968"/>
            <a:ext cx="2283489" cy="532612"/>
            <a:chOff x="10313324" y="457200"/>
            <a:chExt cx="2283489" cy="532612"/>
          </a:xfrm>
        </p:grpSpPr>
        <p:sp>
          <p:nvSpPr>
            <p:cNvPr id="11" name="Snip Single Corner Rectangle 10"/>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TextBox 11"/>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18" name="Rectangle 17"/>
          <p:cNvSpPr/>
          <p:nvPr/>
        </p:nvSpPr>
        <p:spPr>
          <a:xfrm>
            <a:off x="1143000" y="2700280"/>
            <a:ext cx="9372600" cy="217652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1491167" y="2977650"/>
            <a:ext cx="8676267" cy="1631216"/>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希</a:t>
            </a:r>
            <a:r>
              <a:rPr lang="zh-TW" altLang="en-US" sz="2000" dirty="0">
                <a:solidFill>
                  <a:prstClr val="white"/>
                </a:solidFill>
                <a:latin typeface="微軟正黑體" panose="020B0604030504040204" pitchFamily="34" charset="-120"/>
                <a:ea typeface="微軟正黑體" panose="020B0604030504040204" pitchFamily="34" charset="-120"/>
              </a:rPr>
              <a:t>望為用戶提供進一步互聯網裝修體驗，達到足不出戶完成安排</a:t>
            </a:r>
            <a:r>
              <a:rPr lang="en-US" altLang="zh-TW" sz="2000" dirty="0">
                <a:solidFill>
                  <a:prstClr val="white"/>
                </a:solidFill>
                <a:latin typeface="微軟正黑體" panose="020B0604030504040204" pitchFamily="34" charset="-120"/>
                <a:ea typeface="微軟正黑體" panose="020B0604030504040204" pitchFamily="34" charset="-120"/>
              </a:rPr>
              <a:t>/</a:t>
            </a:r>
            <a:r>
              <a:rPr lang="zh-TW" altLang="en-US" sz="2000" dirty="0">
                <a:solidFill>
                  <a:prstClr val="white"/>
                </a:solidFill>
                <a:latin typeface="微軟正黑體" panose="020B0604030504040204" pitchFamily="34" charset="-120"/>
                <a:ea typeface="微軟正黑體" panose="020B0604030504040204" pitchFamily="34" charset="-120"/>
              </a:rPr>
              <a:t>處理裝修事宜的效果</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裝</a:t>
            </a:r>
            <a:r>
              <a:rPr lang="zh-TW" altLang="en-US" sz="2000" dirty="0">
                <a:solidFill>
                  <a:prstClr val="white"/>
                </a:solidFill>
                <a:latin typeface="微軟正黑體" panose="020B0604030504040204" pitchFamily="34" charset="-120"/>
                <a:ea typeface="微軟正黑體" panose="020B0604030504040204" pitchFamily="34" charset="-120"/>
              </a:rPr>
              <a:t>修</a:t>
            </a:r>
            <a:r>
              <a:rPr lang="en-US" altLang="zh-TW" sz="2000" dirty="0">
                <a:solidFill>
                  <a:prstClr val="white"/>
                </a:solidFill>
                <a:latin typeface="微軟正黑體" panose="020B0604030504040204" pitchFamily="34" charset="-120"/>
                <a:ea typeface="微軟正黑體" panose="020B0604030504040204" pitchFamily="34" charset="-120"/>
              </a:rPr>
              <a:t>MALL</a:t>
            </a:r>
            <a:r>
              <a:rPr lang="zh-TW" altLang="en-US" sz="2000" dirty="0">
                <a:solidFill>
                  <a:prstClr val="white"/>
                </a:solidFill>
                <a:latin typeface="微軟正黑體" panose="020B0604030504040204" pitchFamily="34" charset="-120"/>
                <a:ea typeface="微軟正黑體" panose="020B0604030504040204" pitchFamily="34" charset="-120"/>
              </a:rPr>
              <a:t>為一站式的購物平台，貨品包括裝修主材、家用</a:t>
            </a:r>
            <a:r>
              <a:rPr lang="en-US" altLang="zh-TW" sz="2000" dirty="0">
                <a:solidFill>
                  <a:prstClr val="white"/>
                </a:solidFill>
                <a:latin typeface="微軟正黑體" panose="020B0604030504040204" pitchFamily="34" charset="-120"/>
                <a:ea typeface="微軟正黑體" panose="020B0604030504040204" pitchFamily="34" charset="-120"/>
              </a:rPr>
              <a:t>/</a:t>
            </a:r>
            <a:r>
              <a:rPr lang="zh-TW" altLang="en-US" sz="2000" dirty="0">
                <a:solidFill>
                  <a:prstClr val="white"/>
                </a:solidFill>
                <a:latin typeface="微軟正黑體" panose="020B0604030504040204" pitchFamily="34" charset="-120"/>
                <a:ea typeface="微軟正黑體" panose="020B0604030504040204" pitchFamily="34" charset="-120"/>
              </a:rPr>
              <a:t>廚房電器、家具、燈飾照明四大類别，貨品全由優質供應商提</a:t>
            </a:r>
            <a:r>
              <a:rPr lang="zh-TW" altLang="en-US" sz="2000" dirty="0">
                <a:solidFill>
                  <a:prstClr val="white"/>
                </a:solidFill>
                <a:latin typeface="微軟正黑體" panose="020B0604030504040204" pitchFamily="34" charset="-120"/>
                <a:ea typeface="微軟正黑體" panose="020B0604030504040204" pitchFamily="34" charset="-120"/>
              </a:rPr>
              <a:t>供。</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373190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936"/>
          <a:stretch/>
        </p:blipFill>
        <p:spPr>
          <a:xfrm>
            <a:off x="-1" y="0"/>
            <a:ext cx="12190413" cy="6858000"/>
          </a:xfr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7" name="Rectangle 6"/>
          <p:cNvSpPr/>
          <p:nvPr/>
        </p:nvSpPr>
        <p:spPr>
          <a:xfrm>
            <a:off x="685800" y="656772"/>
            <a:ext cx="2971800" cy="94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33" y="364415"/>
            <a:ext cx="3043722" cy="1528141"/>
          </a:xfrm>
          <a:prstGeom prst="rect">
            <a:avLst/>
          </a:prstGeom>
        </p:spPr>
      </p:pic>
      <p:sp>
        <p:nvSpPr>
          <p:cNvPr id="15" name="Rectangle 14"/>
          <p:cNvSpPr/>
          <p:nvPr/>
        </p:nvSpPr>
        <p:spPr>
          <a:xfrm>
            <a:off x="4648200" y="2882012"/>
            <a:ext cx="7542212" cy="344258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4998696" y="3062480"/>
            <a:ext cx="6964704" cy="1631216"/>
          </a:xfrm>
          <a:prstGeom prst="rect">
            <a:avLst/>
          </a:prstGeom>
        </p:spPr>
        <p:txBody>
          <a:bodyPr wrap="square">
            <a:spAutoFit/>
          </a:bodyPr>
          <a:lstStyle/>
          <a:p>
            <a:r>
              <a:rPr lang="en-US" altLang="zh-TW" sz="2000" dirty="0" err="1">
                <a:solidFill>
                  <a:prstClr val="white"/>
                </a:solidFill>
                <a:latin typeface="微軟正黑體" panose="020B0604030504040204" pitchFamily="34" charset="-120"/>
                <a:ea typeface="微軟正黑體" panose="020B0604030504040204" pitchFamily="34" charset="-120"/>
              </a:rPr>
              <a:t>EnglishTown</a:t>
            </a:r>
            <a:r>
              <a:rPr lang="zh-TW" altLang="en-US" sz="2000" dirty="0">
                <a:solidFill>
                  <a:prstClr val="white"/>
                </a:solidFill>
                <a:latin typeface="微軟正黑體" panose="020B0604030504040204" pitchFamily="34" charset="-120"/>
                <a:ea typeface="微軟正黑體" panose="020B0604030504040204" pitchFamily="34" charset="-120"/>
              </a:rPr>
              <a:t>乃全球最具規模的英語專科教育機 構，集團於世界逾</a:t>
            </a:r>
            <a:r>
              <a:rPr lang="en-US" altLang="zh-TW" sz="2000" dirty="0">
                <a:solidFill>
                  <a:prstClr val="white"/>
                </a:solidFill>
                <a:latin typeface="微軟正黑體" panose="020B0604030504040204" pitchFamily="34" charset="-120"/>
                <a:ea typeface="微軟正黑體" panose="020B0604030504040204" pitchFamily="34" charset="-120"/>
              </a:rPr>
              <a:t>75</a:t>
            </a:r>
            <a:r>
              <a:rPr lang="zh-TW" altLang="en-US" sz="2000" dirty="0">
                <a:solidFill>
                  <a:prstClr val="white"/>
                </a:solidFill>
                <a:latin typeface="微軟正黑體" panose="020B0604030504040204" pitchFamily="34" charset="-120"/>
                <a:ea typeface="微軟正黑體" panose="020B0604030504040204" pitchFamily="34" charset="-120"/>
              </a:rPr>
              <a:t>個國家設有超過</a:t>
            </a:r>
            <a:r>
              <a:rPr lang="en-US" altLang="zh-TW" sz="2000" dirty="0">
                <a:solidFill>
                  <a:prstClr val="white"/>
                </a:solidFill>
                <a:latin typeface="微軟正黑體" panose="020B0604030504040204" pitchFamily="34" charset="-120"/>
                <a:ea typeface="微軟正黑體" panose="020B0604030504040204" pitchFamily="34" charset="-120"/>
              </a:rPr>
              <a:t>400</a:t>
            </a:r>
            <a:r>
              <a:rPr lang="zh-TW" altLang="en-US" sz="2000" dirty="0">
                <a:solidFill>
                  <a:prstClr val="white"/>
                </a:solidFill>
                <a:latin typeface="微軟正黑體" panose="020B0604030504040204" pitchFamily="34" charset="-120"/>
                <a:ea typeface="微軟正黑體" panose="020B0604030504040204" pitchFamily="34" charset="-120"/>
              </a:rPr>
              <a:t>多間學校及辦事處，並聘用專業外籍老師逾</a:t>
            </a:r>
            <a:r>
              <a:rPr lang="en-US" altLang="zh-TW" sz="2000" dirty="0">
                <a:solidFill>
                  <a:prstClr val="white"/>
                </a:solidFill>
                <a:latin typeface="微軟正黑體" panose="020B0604030504040204" pitchFamily="34" charset="-120"/>
                <a:ea typeface="微軟正黑體" panose="020B0604030504040204" pitchFamily="34" charset="-120"/>
              </a:rPr>
              <a:t>27,000</a:t>
            </a:r>
            <a:r>
              <a:rPr lang="zh-TW" altLang="en-US" sz="2000" dirty="0">
                <a:solidFill>
                  <a:prstClr val="white"/>
                </a:solidFill>
                <a:latin typeface="微軟正黑體" panose="020B0604030504040204" pitchFamily="34" charset="-120"/>
                <a:ea typeface="微軟正黑體" panose="020B0604030504040204" pitchFamily="34" charset="-120"/>
              </a:rPr>
              <a:t>名，為全球超過</a:t>
            </a:r>
            <a:r>
              <a:rPr lang="en-US" altLang="zh-TW" sz="2000" dirty="0">
                <a:solidFill>
                  <a:prstClr val="white"/>
                </a:solidFill>
                <a:latin typeface="微軟正黑體" panose="020B0604030504040204" pitchFamily="34" charset="-120"/>
                <a:ea typeface="微軟正黑體" panose="020B0604030504040204" pitchFamily="34" charset="-120"/>
              </a:rPr>
              <a:t>1,500</a:t>
            </a:r>
            <a:r>
              <a:rPr lang="zh-TW" altLang="en-US" sz="2000" dirty="0">
                <a:solidFill>
                  <a:prstClr val="white"/>
                </a:solidFill>
                <a:latin typeface="微軟正黑體" panose="020B0604030504040204" pitchFamily="34" charset="-120"/>
                <a:ea typeface="微軟正黑體" panose="020B0604030504040204" pitchFamily="34" charset="-120"/>
              </a:rPr>
              <a:t>萬名學員提供最優質的英語課程。 </a:t>
            </a: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7" name="Group 16"/>
          <p:cNvGrpSpPr/>
          <p:nvPr/>
        </p:nvGrpSpPr>
        <p:grpSpPr>
          <a:xfrm>
            <a:off x="-25400" y="1772098"/>
            <a:ext cx="2567645" cy="532612"/>
            <a:chOff x="10313324" y="457200"/>
            <a:chExt cx="2567645" cy="532612"/>
          </a:xfrm>
        </p:grpSpPr>
        <p:sp>
          <p:nvSpPr>
            <p:cNvPr id="18" name="Snip Single Corner Rectangle 17"/>
            <p:cNvSpPr/>
            <p:nvPr/>
          </p:nvSpPr>
          <p:spPr>
            <a:xfrm>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10851469" y="494906"/>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5445" y="494906"/>
              <a:ext cx="457200" cy="457200"/>
            </a:xfrm>
            <a:prstGeom prst="rect">
              <a:avLst/>
            </a:prstGeom>
          </p:spPr>
        </p:pic>
      </p:grpSp>
      <p:sp>
        <p:nvSpPr>
          <p:cNvPr id="21" name="TextBox 20"/>
          <p:cNvSpPr txBox="1"/>
          <p:nvPr/>
        </p:nvSpPr>
        <p:spPr>
          <a:xfrm>
            <a:off x="4986368" y="5005892"/>
            <a:ext cx="4632285" cy="1200098"/>
          </a:xfrm>
          <a:prstGeom prst="rect">
            <a:avLst/>
          </a:prstGeom>
          <a:noFill/>
        </p:spPr>
        <p:txBody>
          <a:bodyPr wrap="square" lIns="89744" tIns="45606" rIns="89744" bIns="45606" rtlCol="0">
            <a:spAutoFit/>
          </a:bodyPr>
          <a:lstStyle/>
          <a:p>
            <a:pPr defTabSz="897762">
              <a:defRPr/>
            </a:pPr>
            <a:r>
              <a:rPr lang="en-US" sz="7200" dirty="0">
                <a:solidFill>
                  <a:srgbClr val="FFFFFF"/>
                </a:solidFill>
                <a:latin typeface="Raleway" panose="020B0503030101060003" pitchFamily="34" charset="0"/>
              </a:rPr>
              <a:t>3</a:t>
            </a:r>
            <a:r>
              <a:rPr lang="zh-TW" altLang="en-US" sz="7200" dirty="0">
                <a:solidFill>
                  <a:srgbClr val="FFFFFF"/>
                </a:solidFill>
                <a:latin typeface="Raleway" panose="020B0503030101060003" pitchFamily="34" charset="0"/>
                <a:ea typeface="新細明體" panose="02020500000000000000" pitchFamily="18" charset="-120"/>
              </a:rPr>
              <a:t> </a:t>
            </a:r>
            <a:r>
              <a:rPr lang="en-US" altLang="zh-TW" sz="7200" dirty="0">
                <a:solidFill>
                  <a:srgbClr val="FFFFFF"/>
                </a:solidFill>
                <a:latin typeface="Raleway" panose="020B0503030101060003" pitchFamily="34" charset="0"/>
                <a:ea typeface="新細明體" panose="02020500000000000000" pitchFamily="18" charset="-120"/>
              </a:rPr>
              <a:t>IBV</a:t>
            </a:r>
            <a:endParaRPr lang="en-US" sz="7200" dirty="0">
              <a:solidFill>
                <a:srgbClr val="FFFFFF"/>
              </a:solidFill>
              <a:latin typeface="Raleway" panose="020B0503030101060003" pitchFamily="34" charset="0"/>
            </a:endParaRPr>
          </a:p>
        </p:txBody>
      </p:sp>
      <p:sp>
        <p:nvSpPr>
          <p:cNvPr id="22" name="TextBox 21"/>
          <p:cNvSpPr txBox="1"/>
          <p:nvPr/>
        </p:nvSpPr>
        <p:spPr>
          <a:xfrm>
            <a:off x="4998697" y="4455372"/>
            <a:ext cx="5877357" cy="707886"/>
          </a:xfrm>
          <a:prstGeom prst="rect">
            <a:avLst/>
          </a:prstGeom>
          <a:noFill/>
        </p:spPr>
        <p:txBody>
          <a:bodyPr wrap="square" rtlCol="0">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成</a:t>
            </a:r>
            <a:r>
              <a:rPr lang="zh-TW" altLang="en-US" sz="2000" dirty="0">
                <a:solidFill>
                  <a:prstClr val="white"/>
                </a:solidFill>
                <a:latin typeface="微軟正黑體" panose="020B0604030504040204" pitchFamily="34" charset="-120"/>
                <a:ea typeface="微軟正黑體" panose="020B0604030504040204" pitchFamily="34" charset="-120"/>
              </a:rPr>
              <a:t>功於登記「</a:t>
            </a:r>
            <a:r>
              <a:rPr lang="zh-TW" altLang="en-US" sz="2000" dirty="0">
                <a:solidFill>
                  <a:prstClr val="white"/>
                </a:solidFill>
                <a:latin typeface="微軟正黑體" panose="020B0604030504040204" pitchFamily="34" charset="-120"/>
                <a:ea typeface="微軟正黑體" panose="020B0604030504040204" pitchFamily="34" charset="-120"/>
              </a:rPr>
              <a:t>每日英語電郵</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並由</a:t>
            </a:r>
            <a:r>
              <a:rPr lang="en-US" altLang="zh-TW" sz="2000" dirty="0" err="1">
                <a:solidFill>
                  <a:prstClr val="white"/>
                </a:solidFill>
                <a:latin typeface="微軟正黑體" panose="020B0604030504040204" pitchFamily="34" charset="-120"/>
                <a:ea typeface="微軟正黑體" panose="020B0604030504040204" pitchFamily="34" charset="-120"/>
              </a:rPr>
              <a:t>EnglishTown</a:t>
            </a:r>
            <a:r>
              <a:rPr lang="zh-TW" altLang="en-US" sz="2000" dirty="0">
                <a:solidFill>
                  <a:prstClr val="white"/>
                </a:solidFill>
                <a:latin typeface="微軟正黑體" panose="020B0604030504040204" pitchFamily="34" charset="-120"/>
                <a:ea typeface="微軟正黑體" panose="020B0604030504040204" pitchFamily="34" charset="-120"/>
              </a:rPr>
              <a:t> </a:t>
            </a:r>
            <a:r>
              <a:rPr lang="zh-TW" altLang="en-US" sz="2000" dirty="0">
                <a:solidFill>
                  <a:prstClr val="white"/>
                </a:solidFill>
                <a:latin typeface="微軟正黑體" panose="020B0604030504040204" pitchFamily="34" charset="-120"/>
                <a:ea typeface="微軟正黑體" panose="020B0604030504040204" pitchFamily="34" charset="-120"/>
              </a:rPr>
              <a:t>以電話通知確</a:t>
            </a:r>
            <a:r>
              <a:rPr lang="zh-TW" altLang="en-US" sz="2000" dirty="0">
                <a:solidFill>
                  <a:prstClr val="white"/>
                </a:solidFill>
                <a:latin typeface="微軟正黑體" panose="020B0604030504040204" pitchFamily="34" charset="-120"/>
                <a:ea typeface="微軟正黑體" panose="020B0604030504040204" pitchFamily="34" charset="-120"/>
              </a:rPr>
              <a:t>認</a:t>
            </a:r>
            <a:endParaRPr 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844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3255" y="-2520"/>
            <a:ext cx="10666571" cy="6860520"/>
          </a:xfrm>
        </p:spPr>
      </p:pic>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88" y="-12045"/>
            <a:ext cx="1522412" cy="6860520"/>
          </a:xfrm>
          <a:prstGeom prst="rect">
            <a:avLst/>
          </a:prstGeo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77201" y="0"/>
            <a:ext cx="4113213" cy="6860520"/>
          </a:xfrm>
          <a:prstGeom prst="rect">
            <a:avLst/>
          </a:prstGeom>
        </p:spPr>
      </p:pic>
      <p:sp>
        <p:nvSpPr>
          <p:cNvPr id="19" name="TextBox 18"/>
          <p:cNvSpPr txBox="1"/>
          <p:nvPr/>
        </p:nvSpPr>
        <p:spPr>
          <a:xfrm>
            <a:off x="6170613" y="726262"/>
            <a:ext cx="6019800" cy="2277547"/>
          </a:xfrm>
          <a:prstGeom prst="rect">
            <a:avLst/>
          </a:prstGeom>
          <a:noFill/>
        </p:spPr>
        <p:txBody>
          <a:bodyPr wrap="square" rtlCol="0">
            <a:spAutoFit/>
          </a:bodyPr>
          <a:lstStyle/>
          <a:p>
            <a:pPr algn="ctr"/>
            <a:r>
              <a:rPr lang="zh-TW" altLang="en-US" sz="5400" b="1" dirty="0">
                <a:solidFill>
                  <a:prstClr val="white"/>
                </a:solidFill>
                <a:latin typeface="微軟正黑體" panose="020B0604030504040204" pitchFamily="34" charset="-120"/>
                <a:ea typeface="微軟正黑體" panose="020B0604030504040204" pitchFamily="34" charset="-120"/>
              </a:rPr>
              <a:t>每位超</a:t>
            </a:r>
            <a:r>
              <a:rPr lang="zh-TW" altLang="en-US" sz="5400" b="1" dirty="0">
                <a:solidFill>
                  <a:prstClr val="white"/>
                </a:solidFill>
                <a:latin typeface="微軟正黑體" panose="020B0604030504040204" pitchFamily="34" charset="-120"/>
                <a:ea typeface="微軟正黑體" panose="020B0604030504040204" pitchFamily="34" charset="-120"/>
              </a:rPr>
              <a:t>連鎖™店</a:t>
            </a:r>
            <a:r>
              <a:rPr lang="zh-TW" altLang="en-US" sz="5400" b="1" dirty="0">
                <a:solidFill>
                  <a:prstClr val="white"/>
                </a:solidFill>
                <a:latin typeface="微軟正黑體" panose="020B0604030504040204" pitchFamily="34" charset="-120"/>
                <a:ea typeface="微軟正黑體" panose="020B0604030504040204" pitchFamily="34" charset="-120"/>
              </a:rPr>
              <a:t>主擁有 </a:t>
            </a:r>
            <a:r>
              <a:rPr lang="en-US" sz="7200" b="1" dirty="0">
                <a:solidFill>
                  <a:prstClr val="white"/>
                </a:solidFill>
                <a:latin typeface="微軟正黑體" panose="020B0604030504040204" pitchFamily="34" charset="-120"/>
                <a:ea typeface="微軟正黑體" panose="020B0604030504040204" pitchFamily="34" charset="-120"/>
              </a:rPr>
              <a:t>6</a:t>
            </a:r>
            <a:r>
              <a:rPr lang="en-US" sz="8800" b="1" dirty="0">
                <a:solidFill>
                  <a:prstClr val="white"/>
                </a:solidFill>
                <a:latin typeface="微軟正黑體" panose="020B0604030504040204" pitchFamily="34" charset="-120"/>
                <a:ea typeface="微軟正黑體" panose="020B0604030504040204" pitchFamily="34" charset="-120"/>
              </a:rPr>
              <a:t> </a:t>
            </a:r>
            <a:r>
              <a:rPr lang="zh-TW" altLang="en-US" sz="5400" b="1" dirty="0">
                <a:solidFill>
                  <a:prstClr val="white"/>
                </a:solidFill>
                <a:latin typeface="微軟正黑體" panose="020B0604030504040204" pitchFamily="34" charset="-120"/>
                <a:ea typeface="微軟正黑體" panose="020B0604030504040204" pitchFamily="34" charset="-120"/>
              </a:rPr>
              <a:t>間海港城</a:t>
            </a:r>
            <a:endParaRPr lang="en-US" sz="88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34649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374" y="641183"/>
            <a:ext cx="9325226" cy="6216817"/>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10/F </a:t>
            </a:r>
            <a:r>
              <a:rPr lang="zh-TW" altLang="en-US" sz="1600" b="1" dirty="0">
                <a:solidFill>
                  <a:prstClr val="white"/>
                </a:solidFill>
                <a:latin typeface="微軟正黑體" panose="020B0604030504040204" pitchFamily="34" charset="-120"/>
                <a:ea typeface="微軟正黑體" panose="020B0604030504040204" pitchFamily="34" charset="-120"/>
              </a:rPr>
              <a:t>健身</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9</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789101" y="19909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10</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10</a:t>
            </a:r>
            <a:endParaRPr lang="en-US" sz="1100" dirty="0">
              <a:solidFill>
                <a:srgbClr val="FFFF00"/>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8828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 r="8333"/>
          <a:stretch/>
        </p:blipFill>
        <p:spPr>
          <a:xfrm>
            <a:off x="0" y="0"/>
            <a:ext cx="12268200" cy="6858000"/>
          </a:xfrm>
        </p:spPr>
      </p:pic>
      <p:sp>
        <p:nvSpPr>
          <p:cNvPr id="6" name="Rectangle 5"/>
          <p:cNvSpPr/>
          <p:nvPr/>
        </p:nvSpPr>
        <p:spPr>
          <a:xfrm>
            <a:off x="1588" y="-254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9" name="Group 8"/>
          <p:cNvGrpSpPr/>
          <p:nvPr/>
        </p:nvGrpSpPr>
        <p:grpSpPr>
          <a:xfrm>
            <a:off x="-45212" y="370274"/>
            <a:ext cx="2940811" cy="671126"/>
            <a:chOff x="-46800" y="370274"/>
            <a:chExt cx="2940811" cy="67112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11" name="TextBox 10"/>
            <p:cNvSpPr txBox="1"/>
            <p:nvPr/>
          </p:nvSpPr>
          <p:spPr>
            <a:xfrm>
              <a:off x="227012" y="416875"/>
              <a:ext cx="2013527" cy="369332"/>
            </a:xfrm>
            <a:prstGeom prst="rect">
              <a:avLst/>
            </a:prstGeom>
            <a:noFill/>
          </p:spPr>
          <p:txBody>
            <a:bodyPr wrap="square" rtlCol="0">
              <a:spAutoFit/>
            </a:bodyPr>
            <a:lstStyle/>
            <a:p>
              <a:pPr algn="ctr"/>
              <a:r>
                <a:rPr lang="en-US" altLang="zh-TW" b="1" dirty="0">
                  <a:solidFill>
                    <a:prstClr val="white"/>
                  </a:solidFill>
                  <a:latin typeface="微軟正黑體" panose="020B0604030504040204" pitchFamily="34" charset="-120"/>
                  <a:ea typeface="微軟正黑體" panose="020B0604030504040204" pitchFamily="34" charset="-120"/>
                </a:rPr>
                <a:t>10/F </a:t>
              </a:r>
              <a:r>
                <a:rPr lang="zh-TW" altLang="en-US" b="1" dirty="0">
                  <a:solidFill>
                    <a:prstClr val="white"/>
                  </a:solidFill>
                  <a:latin typeface="微軟正黑體" panose="020B0604030504040204" pitchFamily="34" charset="-120"/>
                  <a:ea typeface="微軟正黑體" panose="020B0604030504040204" pitchFamily="34" charset="-120"/>
                </a:rPr>
                <a:t>健身</a:t>
              </a:r>
            </a:p>
          </p:txBody>
        </p:sp>
      </p:grpSp>
      <p:sp>
        <p:nvSpPr>
          <p:cNvPr id="12" name="Rectangle 11"/>
          <p:cNvSpPr/>
          <p:nvPr/>
        </p:nvSpPr>
        <p:spPr>
          <a:xfrm>
            <a:off x="2932111" y="1905000"/>
            <a:ext cx="6324600" cy="2819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324" y="2330780"/>
            <a:ext cx="1723163" cy="71853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4811" y="2330779"/>
            <a:ext cx="1219200" cy="72999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9199" y="3458244"/>
            <a:ext cx="1208088" cy="76287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3812" y="3458244"/>
            <a:ext cx="867637" cy="762876"/>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975" t="11646" r="5325" b="21235"/>
          <a:stretch/>
        </p:blipFill>
        <p:spPr>
          <a:xfrm>
            <a:off x="7092223" y="2330779"/>
            <a:ext cx="1752600" cy="739048"/>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3041" y="3458244"/>
            <a:ext cx="762876" cy="762876"/>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2779" y="3458245"/>
            <a:ext cx="741045" cy="741045"/>
          </a:xfrm>
          <a:prstGeom prst="rect">
            <a:avLst/>
          </a:prstGeom>
        </p:spPr>
      </p:pic>
    </p:spTree>
    <p:extLst>
      <p:ext uri="{BB962C8B-B14F-4D97-AF65-F5344CB8AC3E}">
        <p14:creationId xmlns:p14="http://schemas.microsoft.com/office/powerpoint/2010/main" val="19829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750"/>
                            </p:stCondLst>
                            <p:childTnLst>
                              <p:par>
                                <p:cTn id="35" presetID="4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325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862"/>
          <a:stretch/>
        </p:blipFill>
        <p:spPr>
          <a:xfrm>
            <a:off x="1588" y="-1"/>
            <a:ext cx="12188825" cy="6858001"/>
          </a:xfrm>
          <a:prstGeom prst="rect">
            <a:avLst/>
          </a:prstGeom>
        </p:spPr>
      </p:pic>
      <p:sp>
        <p:nvSpPr>
          <p:cNvPr id="6" name="Rectangle 5"/>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7" name="Group 6"/>
          <p:cNvGrpSpPr/>
          <p:nvPr/>
        </p:nvGrpSpPr>
        <p:grpSpPr>
          <a:xfrm>
            <a:off x="9982201" y="177380"/>
            <a:ext cx="2283489" cy="532612"/>
            <a:chOff x="10313324" y="457200"/>
            <a:chExt cx="2283489" cy="532612"/>
          </a:xfrm>
        </p:grpSpPr>
        <p:sp>
          <p:nvSpPr>
            <p:cNvPr id="8" name="Snip Single Corner Rectangle 7"/>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12" name="Rectangle 11"/>
          <p:cNvSpPr/>
          <p:nvPr/>
        </p:nvSpPr>
        <p:spPr>
          <a:xfrm>
            <a:off x="1143000" y="2209800"/>
            <a:ext cx="9372600" cy="247408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1143000" y="609600"/>
            <a:ext cx="3492002"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4146" b="31707"/>
          <a:stretch/>
        </p:blipFill>
        <p:spPr>
          <a:xfrm>
            <a:off x="1143000" y="526721"/>
            <a:ext cx="3492002" cy="794927"/>
          </a:xfrm>
          <a:prstGeom prst="rect">
            <a:avLst/>
          </a:prstGeom>
        </p:spPr>
      </p:pic>
      <p:sp>
        <p:nvSpPr>
          <p:cNvPr id="14" name="Rectangle 13"/>
          <p:cNvSpPr/>
          <p:nvPr/>
        </p:nvSpPr>
        <p:spPr>
          <a:xfrm>
            <a:off x="1371600" y="2482453"/>
            <a:ext cx="8864589" cy="1938992"/>
          </a:xfrm>
          <a:prstGeom prst="rect">
            <a:avLst/>
          </a:prstGeom>
        </p:spPr>
        <p:txBody>
          <a:bodyPr wrap="square">
            <a:spAutoFit/>
          </a:bodyPr>
          <a:lstStyle/>
          <a:p>
            <a:r>
              <a:rPr lang="en-US" altLang="zh-TW" sz="2000" dirty="0">
                <a:solidFill>
                  <a:prstClr val="white"/>
                </a:solidFill>
                <a:latin typeface="微軟正黑體" panose="020B0604030504040204" pitchFamily="34" charset="-120"/>
                <a:ea typeface="微軟正黑體" panose="020B0604030504040204" pitchFamily="34" charset="-120"/>
              </a:rPr>
              <a:t>GUAVAPASS</a:t>
            </a:r>
            <a:r>
              <a:rPr lang="zh-TW" altLang="en-US" sz="2000" dirty="0">
                <a:solidFill>
                  <a:prstClr val="white"/>
                </a:solidFill>
                <a:latin typeface="微軟正黑體" panose="020B0604030504040204" pitchFamily="34" charset="-120"/>
                <a:ea typeface="微軟正黑體" panose="020B0604030504040204" pitchFamily="34" charset="-120"/>
              </a:rPr>
              <a:t>芭樂健身通行證提供最優質的健身課程，隸屬於淘健樂企業管理諮詢（上海）有限公司。 </a:t>
            </a:r>
            <a:r>
              <a:rPr lang="en-US" altLang="zh-TW" sz="2000" dirty="0">
                <a:solidFill>
                  <a:prstClr val="white"/>
                </a:solidFill>
                <a:latin typeface="微軟正黑體" panose="020B0604030504040204" pitchFamily="34" charset="-120"/>
                <a:ea typeface="微軟正黑體" panose="020B0604030504040204" pitchFamily="34" charset="-120"/>
              </a:rPr>
              <a:t>GUAVAPASS</a:t>
            </a:r>
            <a:r>
              <a:rPr lang="zh-TW" altLang="en-US" sz="2000" dirty="0">
                <a:solidFill>
                  <a:prstClr val="white"/>
                </a:solidFill>
                <a:latin typeface="微軟正黑體" panose="020B0604030504040204" pitchFamily="34" charset="-120"/>
                <a:ea typeface="微軟正黑體" panose="020B0604030504040204" pitchFamily="34" charset="-120"/>
              </a:rPr>
              <a:t>芭樂健身通行證創建了在您的城市及亞洲地區的健身課程菁英榜</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全港超過</a:t>
            </a:r>
            <a:r>
              <a:rPr lang="en-US" altLang="zh-TW" sz="2000" dirty="0">
                <a:solidFill>
                  <a:prstClr val="white"/>
                </a:solidFill>
                <a:latin typeface="微軟正黑體" panose="020B0604030504040204" pitchFamily="34" charset="-120"/>
                <a:ea typeface="微軟正黑體" panose="020B0604030504040204" pitchFamily="34" charset="-120"/>
              </a:rPr>
              <a:t>200</a:t>
            </a:r>
            <a:r>
              <a:rPr lang="zh-TW" altLang="en-US" sz="2000" dirty="0">
                <a:solidFill>
                  <a:prstClr val="white"/>
                </a:solidFill>
                <a:latin typeface="微軟正黑體" panose="020B0604030504040204" pitchFamily="34" charset="-120"/>
                <a:ea typeface="微軟正黑體" panose="020B0604030504040204" pitchFamily="34" charset="-120"/>
              </a:rPr>
              <a:t>個工作</a:t>
            </a:r>
            <a:r>
              <a:rPr lang="zh-TW" altLang="en-US" sz="2000" dirty="0">
                <a:solidFill>
                  <a:prstClr val="white"/>
                </a:solidFill>
                <a:latin typeface="微軟正黑體" panose="020B0604030504040204" pitchFamily="34" charset="-120"/>
                <a:ea typeface="微軟正黑體" panose="020B0604030504040204" pitchFamily="34" charset="-120"/>
              </a:rPr>
              <a:t>室，用</a:t>
            </a:r>
            <a:r>
              <a:rPr lang="zh-TW" altLang="en-US" sz="2000" dirty="0">
                <a:solidFill>
                  <a:prstClr val="white"/>
                </a:solidFill>
                <a:latin typeface="微軟正黑體" panose="020B0604030504040204" pitchFamily="34" charset="-120"/>
                <a:ea typeface="微軟正黑體" panose="020B0604030504040204" pitchFamily="34" charset="-120"/>
              </a:rPr>
              <a:t>各式各樣的課程去激勵你，從瑜珈到拳擊、飛輪到舞蹈、混和健身到皮拉提斯，應有盡有。每天都用新的方式讓自己流汗吧</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pic>
        <p:nvPicPr>
          <p:cNvPr id="22" name="Picture 21"/>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4342" b="62895" l="40921" r="61711"/>
                    </a14:imgEffect>
                  </a14:imgLayer>
                </a14:imgProps>
              </a:ext>
              <a:ext uri="{28A0092B-C50C-407E-A947-70E740481C1C}">
                <a14:useLocalDpi xmlns:a14="http://schemas.microsoft.com/office/drawing/2010/main"/>
              </a:ext>
            </a:extLst>
          </a:blip>
          <a:srcRect l="41969" t="36919" r="40890" b="45423"/>
          <a:stretch/>
        </p:blipFill>
        <p:spPr>
          <a:xfrm>
            <a:off x="381655" y="5076168"/>
            <a:ext cx="1053112" cy="1053112"/>
          </a:xfrm>
          <a:prstGeom prst="rect">
            <a:avLst/>
          </a:prstGeom>
        </p:spPr>
      </p:pic>
      <p:pic>
        <p:nvPicPr>
          <p:cNvPr id="23" name="Picture 22"/>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17448" b="88542" l="11968" r="87234"/>
                    </a14:imgEffect>
                  </a14:imgLayer>
                </a14:imgProps>
              </a:ext>
              <a:ext uri="{28A0092B-C50C-407E-A947-70E740481C1C}">
                <a14:useLocalDpi xmlns:a14="http://schemas.microsoft.com/office/drawing/2010/main"/>
              </a:ext>
            </a:extLst>
          </a:blip>
          <a:srcRect l="32421" t="22044" r="30699" b="40165"/>
          <a:stretch/>
        </p:blipFill>
        <p:spPr>
          <a:xfrm>
            <a:off x="3322059" y="5028299"/>
            <a:ext cx="1148851" cy="1148850"/>
          </a:xfrm>
          <a:prstGeom prst="rect">
            <a:avLst/>
          </a:prstGeom>
        </p:spPr>
      </p:pic>
      <p:pic>
        <p:nvPicPr>
          <p:cNvPr id="24" name="Picture 23"/>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l="40817" t="25461" r="40483" b="39532"/>
          <a:stretch/>
        </p:blipFill>
        <p:spPr>
          <a:xfrm>
            <a:off x="8178630" y="5028299"/>
            <a:ext cx="1148851" cy="1053112"/>
          </a:xfrm>
          <a:prstGeom prst="rect">
            <a:avLst/>
          </a:prstGeom>
        </p:spPr>
      </p:pic>
      <p:pic>
        <p:nvPicPr>
          <p:cNvPr id="25" name="Picture 24"/>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32048" b="89894" l="24737" r="64605"/>
                    </a14:imgEffect>
                  </a14:imgLayer>
                </a14:imgProps>
              </a:ext>
              <a:ext uri="{28A0092B-C50C-407E-A947-70E740481C1C}">
                <a14:useLocalDpi xmlns:a14="http://schemas.microsoft.com/office/drawing/2010/main"/>
              </a:ext>
            </a:extLst>
          </a:blip>
          <a:srcRect l="39588" t="38007" r="40264" b="44331"/>
          <a:stretch/>
        </p:blipFill>
        <p:spPr>
          <a:xfrm>
            <a:off x="9768814" y="5101567"/>
            <a:ext cx="1244587" cy="1053112"/>
          </a:xfrm>
          <a:prstGeom prst="rect">
            <a:avLst/>
          </a:prstGeom>
        </p:spPr>
      </p:pic>
      <p:pic>
        <p:nvPicPr>
          <p:cNvPr id="26" name="Picture 25"/>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3191" b="89894" l="9783" r="91576"/>
                    </a14:imgEffect>
                  </a14:imgLayer>
                </a14:imgProps>
              </a:ext>
              <a:ext uri="{28A0092B-C50C-407E-A947-70E740481C1C}">
                <a14:useLocalDpi xmlns:a14="http://schemas.microsoft.com/office/drawing/2010/main"/>
              </a:ext>
            </a:extLst>
          </a:blip>
          <a:srcRect l="33913" t="25037" r="31452" b="39569"/>
          <a:stretch/>
        </p:blipFill>
        <p:spPr>
          <a:xfrm>
            <a:off x="5003231" y="5103383"/>
            <a:ext cx="1053113" cy="1053112"/>
          </a:xfrm>
          <a:prstGeom prst="rect">
            <a:avLst/>
          </a:prstGeom>
        </p:spPr>
      </p:pic>
      <p:pic>
        <p:nvPicPr>
          <p:cNvPr id="27" name="Picture 26"/>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19565" b="64946" l="29605" r="65395"/>
                    </a14:imgEffect>
                  </a14:imgLayer>
                </a14:imgProps>
              </a:ext>
              <a:ext uri="{28A0092B-C50C-407E-A947-70E740481C1C}">
                <a14:useLocalDpi xmlns:a14="http://schemas.microsoft.com/office/drawing/2010/main"/>
              </a:ext>
            </a:extLst>
          </a:blip>
          <a:srcRect l="41630" t="27793" r="41229" b="37078"/>
          <a:stretch/>
        </p:blipFill>
        <p:spPr>
          <a:xfrm>
            <a:off x="6513111" y="5105407"/>
            <a:ext cx="1053113" cy="1053112"/>
          </a:xfrm>
          <a:prstGeom prst="rect">
            <a:avLst/>
          </a:prstGeom>
        </p:spPr>
      </p:pic>
      <p:pic>
        <p:nvPicPr>
          <p:cNvPr id="28" name="Picture 27"/>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9896" b="56250" l="34840" r="89894"/>
                    </a14:imgEffect>
                  </a14:imgLayer>
                </a14:imgProps>
              </a:ext>
              <a:ext uri="{28A0092B-C50C-407E-A947-70E740481C1C}">
                <a14:useLocalDpi xmlns:a14="http://schemas.microsoft.com/office/drawing/2010/main"/>
              </a:ext>
            </a:extLst>
          </a:blip>
          <a:srcRect l="31431" t="28043" r="30772" b="43314"/>
          <a:stretch/>
        </p:blipFill>
        <p:spPr>
          <a:xfrm>
            <a:off x="1718183" y="5197306"/>
            <a:ext cx="1148851" cy="861637"/>
          </a:xfrm>
          <a:prstGeom prst="rect">
            <a:avLst/>
          </a:prstGeom>
        </p:spPr>
      </p:pic>
      <p:sp>
        <p:nvSpPr>
          <p:cNvPr id="29" name="TextBox 28"/>
          <p:cNvSpPr txBox="1"/>
          <p:nvPr/>
        </p:nvSpPr>
        <p:spPr>
          <a:xfrm>
            <a:off x="568419" y="6026586"/>
            <a:ext cx="803181" cy="338554"/>
          </a:xfrm>
          <a:prstGeom prst="rect">
            <a:avLst/>
          </a:prstGeom>
          <a:noFill/>
        </p:spPr>
        <p:txBody>
          <a:bodyPr wrap="square" rtlCol="0">
            <a:spAutoFit/>
          </a:bodyPr>
          <a:lstStyle/>
          <a:p>
            <a:r>
              <a:rPr lang="zh-TW" altLang="en-US" sz="1600" b="1" dirty="0">
                <a:solidFill>
                  <a:prstClr val="white"/>
                </a:solidFill>
                <a:latin typeface="微軟正黑體" panose="020B0604030504040204" pitchFamily="34" charset="-120"/>
                <a:ea typeface="微軟正黑體" panose="020B0604030504040204" pitchFamily="34" charset="-120"/>
              </a:rPr>
              <a:t>拳擊</a:t>
            </a:r>
            <a:endParaRPr lang="en-US" sz="1600" b="1" dirty="0">
              <a:solidFill>
                <a:prstClr val="white"/>
              </a:solidFill>
              <a:latin typeface="微軟正黑體" panose="020B0604030504040204" pitchFamily="34" charset="-120"/>
              <a:ea typeface="微軟正黑體" panose="020B0604030504040204" pitchFamily="34" charset="-120"/>
            </a:endParaRPr>
          </a:p>
        </p:txBody>
      </p:sp>
      <p:sp>
        <p:nvSpPr>
          <p:cNvPr id="30" name="TextBox 29"/>
          <p:cNvSpPr txBox="1"/>
          <p:nvPr/>
        </p:nvSpPr>
        <p:spPr>
          <a:xfrm>
            <a:off x="1885508" y="6026585"/>
            <a:ext cx="803181" cy="338554"/>
          </a:xfrm>
          <a:prstGeom prst="rect">
            <a:avLst/>
          </a:prstGeom>
          <a:noFill/>
        </p:spPr>
        <p:txBody>
          <a:bodyPr wrap="square" rtlCol="0">
            <a:spAutoFit/>
          </a:bodyP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飛輪</a:t>
            </a:r>
            <a:endParaRPr lang="en-US" sz="1600" b="1" dirty="0">
              <a:solidFill>
                <a:prstClr val="white"/>
              </a:solidFill>
              <a:latin typeface="微軟正黑體" panose="020B0604030504040204" pitchFamily="34" charset="-120"/>
              <a:ea typeface="微軟正黑體" panose="020B0604030504040204" pitchFamily="34" charset="-120"/>
            </a:endParaRPr>
          </a:p>
        </p:txBody>
      </p:sp>
      <p:sp>
        <p:nvSpPr>
          <p:cNvPr id="31" name="TextBox 30"/>
          <p:cNvSpPr txBox="1"/>
          <p:nvPr/>
        </p:nvSpPr>
        <p:spPr>
          <a:xfrm>
            <a:off x="3566738" y="6027626"/>
            <a:ext cx="803181" cy="338554"/>
          </a:xfrm>
          <a:prstGeom prst="rect">
            <a:avLst/>
          </a:prstGeom>
          <a:noFill/>
        </p:spPr>
        <p:txBody>
          <a:bodyPr wrap="square" rtlCol="0">
            <a:spAutoFit/>
          </a:bodyPr>
          <a:lstStyle/>
          <a:p>
            <a:r>
              <a:rPr lang="zh-TW" altLang="en-US" sz="1600" b="1" dirty="0">
                <a:solidFill>
                  <a:prstClr val="white"/>
                </a:solidFill>
                <a:latin typeface="微軟正黑體" panose="020B0604030504040204" pitchFamily="34" charset="-120"/>
                <a:ea typeface="微軟正黑體" panose="020B0604030504040204" pitchFamily="34" charset="-120"/>
              </a:rPr>
              <a:t>舞蹈</a:t>
            </a:r>
            <a:endParaRPr lang="en-US" sz="1600" b="1" dirty="0">
              <a:solidFill>
                <a:prstClr val="white"/>
              </a:solidFill>
              <a:latin typeface="微軟正黑體" panose="020B0604030504040204" pitchFamily="34" charset="-120"/>
              <a:ea typeface="微軟正黑體" panose="020B0604030504040204" pitchFamily="34" charset="-120"/>
            </a:endParaRPr>
          </a:p>
        </p:txBody>
      </p:sp>
      <p:sp>
        <p:nvSpPr>
          <p:cNvPr id="32" name="TextBox 31"/>
          <p:cNvSpPr txBox="1"/>
          <p:nvPr/>
        </p:nvSpPr>
        <p:spPr>
          <a:xfrm>
            <a:off x="5119998" y="6026585"/>
            <a:ext cx="803181" cy="338554"/>
          </a:xfrm>
          <a:prstGeom prst="rect">
            <a:avLst/>
          </a:prstGeom>
          <a:noFill/>
        </p:spPr>
        <p:txBody>
          <a:bodyPr wrap="square" rtlCol="0">
            <a:spAutoFit/>
          </a:bodyPr>
          <a:lstStyle/>
          <a:p>
            <a:r>
              <a:rPr lang="zh-TW" altLang="en-US" sz="1600" b="1" dirty="0">
                <a:solidFill>
                  <a:prstClr val="white"/>
                </a:solidFill>
                <a:latin typeface="微軟正黑體" panose="020B0604030504040204" pitchFamily="34" charset="-120"/>
                <a:ea typeface="微軟正黑體" panose="020B0604030504040204" pitchFamily="34" charset="-120"/>
              </a:rPr>
              <a:t>芭蕾</a:t>
            </a:r>
            <a:endParaRPr lang="en-US" sz="1600" b="1" dirty="0">
              <a:solidFill>
                <a:prstClr val="white"/>
              </a:solidFill>
              <a:latin typeface="微軟正黑體" panose="020B0604030504040204" pitchFamily="34" charset="-120"/>
              <a:ea typeface="微軟正黑體" panose="020B0604030504040204" pitchFamily="34" charset="-120"/>
            </a:endParaRPr>
          </a:p>
        </p:txBody>
      </p:sp>
      <p:sp>
        <p:nvSpPr>
          <p:cNvPr id="33" name="TextBox 32"/>
          <p:cNvSpPr txBox="1"/>
          <p:nvPr/>
        </p:nvSpPr>
        <p:spPr>
          <a:xfrm>
            <a:off x="6379946" y="6028813"/>
            <a:ext cx="1186277" cy="338554"/>
          </a:xfrm>
          <a:prstGeom prst="rect">
            <a:avLst/>
          </a:prstGeom>
          <a:noFill/>
        </p:spPr>
        <p:txBody>
          <a:bodyPr wrap="square" rtlCol="0">
            <a:spAutoFit/>
          </a:bodyP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皮</a:t>
            </a:r>
            <a:r>
              <a:rPr lang="zh-TW" altLang="en-US" sz="1600" b="1" dirty="0">
                <a:solidFill>
                  <a:prstClr val="white"/>
                </a:solidFill>
                <a:latin typeface="微軟正黑體" panose="020B0604030504040204" pitchFamily="34" charset="-120"/>
                <a:ea typeface="微軟正黑體" panose="020B0604030504040204" pitchFamily="34" charset="-120"/>
              </a:rPr>
              <a:t>拉提斯</a:t>
            </a:r>
            <a:endParaRPr lang="en-US" sz="1600" b="1" dirty="0">
              <a:solidFill>
                <a:prstClr val="white"/>
              </a:solidFill>
              <a:latin typeface="微軟正黑體" panose="020B0604030504040204" pitchFamily="34" charset="-120"/>
              <a:ea typeface="微軟正黑體" panose="020B0604030504040204" pitchFamily="34" charset="-120"/>
            </a:endParaRPr>
          </a:p>
        </p:txBody>
      </p:sp>
      <p:sp>
        <p:nvSpPr>
          <p:cNvPr id="34" name="TextBox 33"/>
          <p:cNvSpPr txBox="1"/>
          <p:nvPr/>
        </p:nvSpPr>
        <p:spPr>
          <a:xfrm>
            <a:off x="8178629" y="6026585"/>
            <a:ext cx="1090591" cy="338554"/>
          </a:xfrm>
          <a:prstGeom prst="rect">
            <a:avLst/>
          </a:prstGeom>
          <a:noFill/>
        </p:spPr>
        <p:txBody>
          <a:bodyPr wrap="square" rtlCol="0">
            <a:spAutoFit/>
          </a:bodyP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訓練營</a:t>
            </a:r>
            <a:endParaRPr lang="en-US" sz="1600" b="1" dirty="0">
              <a:solidFill>
                <a:prstClr val="white"/>
              </a:solidFill>
              <a:latin typeface="微軟正黑體" panose="020B0604030504040204" pitchFamily="34" charset="-120"/>
              <a:ea typeface="微軟正黑體" panose="020B0604030504040204" pitchFamily="34" charset="-120"/>
            </a:endParaRPr>
          </a:p>
        </p:txBody>
      </p:sp>
      <p:sp>
        <p:nvSpPr>
          <p:cNvPr id="35" name="TextBox 34"/>
          <p:cNvSpPr txBox="1"/>
          <p:nvPr/>
        </p:nvSpPr>
        <p:spPr>
          <a:xfrm>
            <a:off x="9979901" y="6026585"/>
            <a:ext cx="803181" cy="338554"/>
          </a:xfrm>
          <a:prstGeom prst="rect">
            <a:avLst/>
          </a:prstGeom>
          <a:noFill/>
        </p:spPr>
        <p:txBody>
          <a:bodyPr wrap="square" rtlCol="0">
            <a:spAutoFit/>
          </a:bodyP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瑜伽</a:t>
            </a:r>
            <a:endParaRPr lang="en-US" sz="16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04571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14833" y="-248340"/>
            <a:ext cx="9944100" cy="7063589"/>
            <a:chOff x="2513245" y="-248340"/>
            <a:chExt cx="9944100" cy="706358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245" y="-248340"/>
              <a:ext cx="9944100" cy="7063589"/>
            </a:xfrm>
            <a:prstGeom prst="rect">
              <a:avLst/>
            </a:prstGeom>
          </p:spPr>
        </p:pic>
        <p:sp>
          <p:nvSpPr>
            <p:cNvPr id="4" name="Rectangle 3"/>
            <p:cNvSpPr/>
            <p:nvPr/>
          </p:nvSpPr>
          <p:spPr>
            <a:xfrm rot="618640">
              <a:off x="5064396" y="4833300"/>
              <a:ext cx="388378" cy="254702"/>
            </a:xfrm>
            <a:prstGeom prst="rect">
              <a:avLst/>
            </a:prstGeom>
            <a:solidFill>
              <a:srgbClr val="1E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微軟正黑體" panose="020B0604030504040204" pitchFamily="34" charset="-120"/>
                <a:ea typeface="微軟正黑體" panose="020B0604030504040204" pitchFamily="34" charset="-120"/>
              </a:rPr>
              <a:t>1</a:t>
            </a:r>
            <a:r>
              <a:rPr lang="en-US" altLang="zh-TW" sz="1600" b="1" dirty="0">
                <a:solidFill>
                  <a:prstClr val="white"/>
                </a:solidFill>
                <a:latin typeface="微軟正黑體" panose="020B0604030504040204" pitchFamily="34" charset="-120"/>
                <a:ea typeface="微軟正黑體" panose="020B0604030504040204" pitchFamily="34" charset="-120"/>
              </a:rPr>
              <a:t>1</a:t>
            </a:r>
            <a:r>
              <a:rPr lang="en-US" sz="1600" b="1" dirty="0">
                <a:solidFill>
                  <a:prstClr val="white"/>
                </a:solidFill>
                <a:latin typeface="微軟正黑體" panose="020B0604030504040204" pitchFamily="34" charset="-120"/>
                <a:ea typeface="微軟正黑體" panose="020B0604030504040204" pitchFamily="34" charset="-120"/>
              </a:rPr>
              <a:t>/F </a:t>
            </a:r>
            <a:r>
              <a:rPr lang="zh-TW" altLang="en-US" sz="1600" b="1" dirty="0">
                <a:solidFill>
                  <a:prstClr val="white"/>
                </a:solidFill>
                <a:latin typeface="微軟正黑體" panose="020B0604030504040204" pitchFamily="34" charset="-120"/>
                <a:ea typeface="微軟正黑體" panose="020B0604030504040204" pitchFamily="34" charset="-120"/>
              </a:rPr>
              <a:t>電器</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10</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7891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11</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11</a:t>
            </a:r>
            <a:endParaRPr lang="en-US" sz="1100" dirty="0">
              <a:solidFill>
                <a:srgbClr val="FFFF00"/>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33889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6589" r="612" b="8692"/>
          <a:stretch/>
        </p:blipFill>
        <p:spPr>
          <a:xfrm>
            <a:off x="1587" y="1"/>
            <a:ext cx="12188826"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87" y="-10826"/>
            <a:ext cx="10361612" cy="6881526"/>
          </a:xfrm>
          <a:prstGeom prst="rect">
            <a:avLst/>
          </a:prstGeom>
        </p:spPr>
      </p:pic>
      <p:sp>
        <p:nvSpPr>
          <p:cNvPr id="4" name="Rectangle 3"/>
          <p:cNvSpPr/>
          <p:nvPr/>
        </p:nvSpPr>
        <p:spPr>
          <a:xfrm>
            <a:off x="-12701" y="-48926"/>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5" name="Group 4"/>
          <p:cNvGrpSpPr/>
          <p:nvPr/>
        </p:nvGrpSpPr>
        <p:grpSpPr>
          <a:xfrm>
            <a:off x="-45212" y="370274"/>
            <a:ext cx="2940811" cy="671126"/>
            <a:chOff x="-46800" y="370274"/>
            <a:chExt cx="2940811" cy="67112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7" name="TextBox 6"/>
            <p:cNvSpPr txBox="1"/>
            <p:nvPr/>
          </p:nvSpPr>
          <p:spPr>
            <a:xfrm>
              <a:off x="227012" y="416875"/>
              <a:ext cx="2013527" cy="369332"/>
            </a:xfrm>
            <a:prstGeom prst="rect">
              <a:avLst/>
            </a:prstGeom>
            <a:noFill/>
          </p:spPr>
          <p:txBody>
            <a:bodyPr wrap="square" rtlCol="0">
              <a:spAutoFit/>
            </a:bodyPr>
            <a:lstStyle/>
            <a:p>
              <a:pPr algn="ctr"/>
              <a:r>
                <a:rPr lang="en-US" altLang="zh-TW" b="1" dirty="0">
                  <a:solidFill>
                    <a:prstClr val="white"/>
                  </a:solidFill>
                  <a:latin typeface="微軟正黑體" panose="020B0604030504040204" pitchFamily="34" charset="-120"/>
                  <a:ea typeface="微軟正黑體" panose="020B0604030504040204" pitchFamily="34" charset="-120"/>
                </a:rPr>
                <a:t>11/F </a:t>
              </a:r>
              <a:r>
                <a:rPr lang="zh-TW" altLang="en-US" b="1" dirty="0">
                  <a:solidFill>
                    <a:prstClr val="white"/>
                  </a:solidFill>
                  <a:latin typeface="微軟正黑體" panose="020B0604030504040204" pitchFamily="34" charset="-120"/>
                  <a:ea typeface="微軟正黑體" panose="020B0604030504040204" pitchFamily="34" charset="-120"/>
                </a:rPr>
                <a:t>電器</a:t>
              </a:r>
            </a:p>
          </p:txBody>
        </p:sp>
      </p:grpSp>
      <p:sp>
        <p:nvSpPr>
          <p:cNvPr id="8" name="Rectangle 7"/>
          <p:cNvSpPr/>
          <p:nvPr/>
        </p:nvSpPr>
        <p:spPr>
          <a:xfrm>
            <a:off x="2572543" y="1828800"/>
            <a:ext cx="6972300" cy="2819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4783" y="2148194"/>
            <a:ext cx="876300" cy="8763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9688" y="3587435"/>
            <a:ext cx="1027114" cy="61626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7038" y="3475243"/>
            <a:ext cx="854337" cy="854337"/>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0867" y="2243937"/>
            <a:ext cx="1818477" cy="73476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1598" y="3532770"/>
            <a:ext cx="1486026" cy="725599"/>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3591342"/>
            <a:ext cx="1867578" cy="622136"/>
          </a:xfrm>
          <a:prstGeom prst="rect">
            <a:avLst/>
          </a:prstGeom>
        </p:spPr>
      </p:pic>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t="29765" b="33312"/>
          <a:stretch/>
        </p:blipFill>
        <p:spPr>
          <a:xfrm>
            <a:off x="7698887" y="2315507"/>
            <a:ext cx="1778000" cy="609600"/>
          </a:xfrm>
          <a:prstGeom prst="rect">
            <a:avLst/>
          </a:prstGeom>
        </p:spPr>
      </p:pic>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l="34745" t="31111" b="33333"/>
          <a:stretch/>
        </p:blipFill>
        <p:spPr>
          <a:xfrm>
            <a:off x="2811336" y="2277599"/>
            <a:ext cx="1593665" cy="617490"/>
          </a:xfrm>
          <a:prstGeom prst="rect">
            <a:avLst/>
          </a:prstGeom>
        </p:spPr>
      </p:pic>
    </p:spTree>
    <p:extLst>
      <p:ext uri="{BB962C8B-B14F-4D97-AF65-F5344CB8AC3E}">
        <p14:creationId xmlns:p14="http://schemas.microsoft.com/office/powerpoint/2010/main" val="21385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75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25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anim calcmode="lin" valueType="num">
                                      <p:cBhvr>
                                        <p:cTn id="44" dur="500" fill="hold"/>
                                        <p:tgtEl>
                                          <p:spTgt spid="11"/>
                                        </p:tgtEl>
                                        <p:attrNameLst>
                                          <p:attrName>ppt_x</p:attrName>
                                        </p:attrNameLst>
                                      </p:cBhvr>
                                      <p:tavLst>
                                        <p:tav tm="0">
                                          <p:val>
                                            <p:strVal val="#ppt_x"/>
                                          </p:val>
                                        </p:tav>
                                        <p:tav tm="100000">
                                          <p:val>
                                            <p:strVal val="#ppt_x"/>
                                          </p:val>
                                        </p:tav>
                                      </p:tavLst>
                                    </p:anim>
                                    <p:anim calcmode="lin" valueType="num">
                                      <p:cBhvr>
                                        <p:cTn id="45" dur="5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3750"/>
                            </p:stCondLst>
                            <p:childTnLst>
                              <p:par>
                                <p:cTn id="47" presetID="42"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035" b="10601"/>
          <a:stretch/>
        </p:blipFill>
        <p:spPr>
          <a:xfrm>
            <a:off x="1589" y="0"/>
            <a:ext cx="12188825" cy="6858000"/>
          </a:xfrm>
          <a:prstGeom prst="rect">
            <a:avLst/>
          </a:prstGeom>
        </p:spPr>
      </p:pic>
    </p:spTree>
    <p:extLst>
      <p:ext uri="{BB962C8B-B14F-4D97-AF65-F5344CB8AC3E}">
        <p14:creationId xmlns:p14="http://schemas.microsoft.com/office/powerpoint/2010/main" val="38302660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42" name="Rectangle 41"/>
          <p:cNvSpPr/>
          <p:nvPr/>
        </p:nvSpPr>
        <p:spPr>
          <a:xfrm>
            <a:off x="-16969" y="-155988"/>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3" name="Rectangle 22"/>
          <p:cNvSpPr/>
          <p:nvPr/>
        </p:nvSpPr>
        <p:spPr>
          <a:xfrm>
            <a:off x="-7516" y="5163708"/>
            <a:ext cx="12197929" cy="1160892"/>
          </a:xfrm>
          <a:prstGeom prst="rect">
            <a:avLst/>
          </a:prstGeom>
          <a:gradFill>
            <a:gsLst>
              <a:gs pos="47500">
                <a:srgbClr val="FDFEFF"/>
              </a:gs>
              <a:gs pos="6000">
                <a:srgbClr val="FBFCFE">
                  <a:alpha val="90000"/>
                </a:srgbClr>
              </a:gs>
              <a:gs pos="0">
                <a:schemeClr val="accent1">
                  <a:lumMod val="5000"/>
                  <a:lumOff val="95000"/>
                  <a:alpha val="20000"/>
                </a:schemeClr>
              </a:gs>
              <a:gs pos="89000">
                <a:schemeClr val="bg1">
                  <a:alpha val="90000"/>
                </a:schemeClr>
              </a:gs>
              <a:gs pos="100000">
                <a:schemeClr val="bg1">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5" name="Group 4"/>
          <p:cNvGrpSpPr/>
          <p:nvPr/>
        </p:nvGrpSpPr>
        <p:grpSpPr>
          <a:xfrm>
            <a:off x="9982201" y="177380"/>
            <a:ext cx="2283489" cy="532612"/>
            <a:chOff x="10313324" y="457200"/>
            <a:chExt cx="2283489" cy="532612"/>
          </a:xfrm>
        </p:grpSpPr>
        <p:sp>
          <p:nvSpPr>
            <p:cNvPr id="6" name="Snip Single Corner Rectangle 5"/>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9" name="Rectangle 8"/>
          <p:cNvSpPr/>
          <p:nvPr/>
        </p:nvSpPr>
        <p:spPr>
          <a:xfrm>
            <a:off x="1143000" y="1866900"/>
            <a:ext cx="8839200" cy="27813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3" name="Rectangle 12"/>
          <p:cNvSpPr/>
          <p:nvPr/>
        </p:nvSpPr>
        <p:spPr>
          <a:xfrm>
            <a:off x="1371600" y="2128779"/>
            <a:ext cx="8382001" cy="2246769"/>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中原電器</a:t>
            </a:r>
            <a:r>
              <a:rPr lang="zh-TW" altLang="en-US" sz="2000" dirty="0">
                <a:solidFill>
                  <a:prstClr val="white"/>
                </a:solidFill>
                <a:latin typeface="微軟正黑體" panose="020B0604030504040204" pitchFamily="34" charset="-120"/>
                <a:ea typeface="微軟正黑體" panose="020B0604030504040204" pitchFamily="34" charset="-120"/>
              </a:rPr>
              <a:t>成 </a:t>
            </a:r>
            <a:r>
              <a:rPr lang="zh-TW" altLang="en-US" sz="2000" dirty="0">
                <a:solidFill>
                  <a:prstClr val="white"/>
                </a:solidFill>
                <a:latin typeface="微軟正黑體" panose="020B0604030504040204" pitchFamily="34" charset="-120"/>
                <a:ea typeface="微軟正黑體" panose="020B0604030504040204" pitchFamily="34" charset="-120"/>
              </a:rPr>
              <a:t>以分銷及零售電器為主要業務， 為本港最具規模的電器零售連鎖店之一。 於香港扎根超過九十載， 多間分店遍佈於全港主要零售區， 為顧客搜羅各種新款影音產品、 數碼流動產品、 生活家電、 美容及個人護理產品等均一應俱全</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中原電器一直用心服務，本著 「以客為先」 的服務宗旨， 提供專業及優質的服務， 迎合大眾的生活所需</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b="3370"/>
          <a:stretch/>
        </p:blipFill>
        <p:spPr>
          <a:xfrm>
            <a:off x="1047839" y="5318846"/>
            <a:ext cx="973679" cy="396154"/>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56583" y="5315531"/>
            <a:ext cx="1076172" cy="358724"/>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8961"/>
          <a:stretch/>
        </p:blipFill>
        <p:spPr>
          <a:xfrm>
            <a:off x="4038600" y="5289909"/>
            <a:ext cx="1024444" cy="384347"/>
          </a:xfrm>
          <a:prstGeom prst="rect">
            <a:avLst/>
          </a:prstGeom>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l="6364"/>
          <a:stretch/>
        </p:blipFill>
        <p:spPr>
          <a:xfrm>
            <a:off x="8991600" y="5298449"/>
            <a:ext cx="1028436" cy="375806"/>
          </a:xfrm>
          <a:prstGeom prst="rect">
            <a:avLst/>
          </a:prstGeom>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957173" y="5374253"/>
            <a:ext cx="1127418" cy="358725"/>
          </a:xfrm>
          <a:prstGeom prst="rect">
            <a:avLst/>
          </a:prstGeom>
        </p:spPr>
      </p:pic>
      <p:pic>
        <p:nvPicPr>
          <p:cNvPr id="20" name="Picture 1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018227" y="5713550"/>
            <a:ext cx="1117276" cy="403954"/>
          </a:xfrm>
          <a:prstGeom prst="rect">
            <a:avLst/>
          </a:prstGeom>
        </p:spPr>
      </p:pic>
      <p:pic>
        <p:nvPicPr>
          <p:cNvPr id="21" name="Picture 20"/>
          <p:cNvPicPr>
            <a:picLocks noChangeAspect="1"/>
          </p:cNvPicPr>
          <p:nvPr/>
        </p:nvPicPr>
        <p:blipFill rotWithShape="1">
          <a:blip r:embed="rId11" cstate="screen">
            <a:extLst>
              <a:ext uri="{28A0092B-C50C-407E-A947-70E740481C1C}">
                <a14:useLocalDpi xmlns:a14="http://schemas.microsoft.com/office/drawing/2010/main"/>
              </a:ext>
            </a:extLst>
          </a:blip>
          <a:srcRect l="7408" r="8917" b="16913"/>
          <a:stretch/>
        </p:blipFill>
        <p:spPr>
          <a:xfrm>
            <a:off x="5105400" y="5744243"/>
            <a:ext cx="943370" cy="342569"/>
          </a:xfrm>
          <a:prstGeom prst="rect">
            <a:avLst/>
          </a:prstGeom>
        </p:spPr>
      </p:pic>
      <p:pic>
        <p:nvPicPr>
          <p:cNvPr id="22" name="Picture 21"/>
          <p:cNvPicPr>
            <a:picLocks noChangeAspect="1"/>
          </p:cNvPicPr>
          <p:nvPr/>
        </p:nvPicPr>
        <p:blipFill rotWithShape="1">
          <a:blip r:embed="rId12" cstate="screen">
            <a:extLst>
              <a:ext uri="{28A0092B-C50C-407E-A947-70E740481C1C}">
                <a14:useLocalDpi xmlns:a14="http://schemas.microsoft.com/office/drawing/2010/main"/>
              </a:ext>
            </a:extLst>
          </a:blip>
          <a:srcRect l="1650" r="5961" b="16164"/>
          <a:stretch/>
        </p:blipFill>
        <p:spPr>
          <a:xfrm>
            <a:off x="8002524" y="5730462"/>
            <a:ext cx="1065277" cy="337221"/>
          </a:xfrm>
          <a:prstGeom prst="rect">
            <a:avLst/>
          </a:prstGeom>
        </p:spPr>
      </p:pic>
      <p:pic>
        <p:nvPicPr>
          <p:cNvPr id="24" name="Picture 2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61097" y="5732977"/>
            <a:ext cx="1119411" cy="348222"/>
          </a:xfrm>
          <a:prstGeom prst="rect">
            <a:avLst/>
          </a:prstGeom>
        </p:spPr>
      </p:pic>
      <p:pic>
        <p:nvPicPr>
          <p:cNvPr id="25" name="Picture 24"/>
          <p:cNvPicPr>
            <a:picLocks noChangeAspect="1"/>
          </p:cNvPicPr>
          <p:nvPr/>
        </p:nvPicPr>
        <p:blipFill rotWithShape="1">
          <a:blip r:embed="rId14" cstate="screen">
            <a:extLst>
              <a:ext uri="{28A0092B-C50C-407E-A947-70E740481C1C}">
                <a14:useLocalDpi xmlns:a14="http://schemas.microsoft.com/office/drawing/2010/main"/>
              </a:ext>
            </a:extLst>
          </a:blip>
          <a:srcRect r="8183"/>
          <a:stretch/>
        </p:blipFill>
        <p:spPr>
          <a:xfrm>
            <a:off x="8928761" y="5716307"/>
            <a:ext cx="1027808" cy="348222"/>
          </a:xfrm>
          <a:prstGeom prst="rect">
            <a:avLst/>
          </a:prstGeom>
        </p:spPr>
      </p:pic>
      <p:pic>
        <p:nvPicPr>
          <p:cNvPr id="26" name="Picture 25"/>
          <p:cNvPicPr>
            <a:picLocks noChangeAspect="1"/>
          </p:cNvPicPr>
          <p:nvPr/>
        </p:nvPicPr>
        <p:blipFill rotWithShape="1">
          <a:blip r:embed="rId15" cstate="screen">
            <a:extLst>
              <a:ext uri="{28A0092B-C50C-407E-A947-70E740481C1C}">
                <a14:useLocalDpi xmlns:a14="http://schemas.microsoft.com/office/drawing/2010/main"/>
              </a:ext>
            </a:extLst>
          </a:blip>
          <a:srcRect l="6019" r="5488"/>
          <a:stretch/>
        </p:blipFill>
        <p:spPr>
          <a:xfrm>
            <a:off x="10018544" y="5713550"/>
            <a:ext cx="990600" cy="348222"/>
          </a:xfrm>
          <a:prstGeom prst="rect">
            <a:avLst/>
          </a:prstGeom>
        </p:spPr>
      </p:pic>
      <p:pic>
        <p:nvPicPr>
          <p:cNvPr id="27" name="Picture 26"/>
          <p:cNvPicPr>
            <a:picLocks noChangeAspect="1"/>
          </p:cNvPicPr>
          <p:nvPr/>
        </p:nvPicPr>
        <p:blipFill rotWithShape="1">
          <a:blip r:embed="rId16" cstate="screen">
            <a:extLst>
              <a:ext uri="{28A0092B-C50C-407E-A947-70E740481C1C}">
                <a14:useLocalDpi xmlns:a14="http://schemas.microsoft.com/office/drawing/2010/main"/>
              </a:ext>
            </a:extLst>
          </a:blip>
          <a:srcRect l="13518" t="9569" r="-1342" b="9444"/>
          <a:stretch/>
        </p:blipFill>
        <p:spPr>
          <a:xfrm>
            <a:off x="6109160" y="5764672"/>
            <a:ext cx="990140" cy="340741"/>
          </a:xfrm>
          <a:prstGeom prst="rect">
            <a:avLst/>
          </a:prstGeom>
        </p:spPr>
      </p:pic>
      <p:pic>
        <p:nvPicPr>
          <p:cNvPr id="29" name="Picture 28"/>
          <p:cNvPicPr>
            <a:picLocks noChangeAspect="1"/>
          </p:cNvPicPr>
          <p:nvPr/>
        </p:nvPicPr>
        <p:blipFill rotWithShape="1">
          <a:blip r:embed="rId17" cstate="screen">
            <a:extLst>
              <a:ext uri="{28A0092B-C50C-407E-A947-70E740481C1C}">
                <a14:useLocalDpi xmlns:a14="http://schemas.microsoft.com/office/drawing/2010/main"/>
              </a:ext>
            </a:extLst>
          </a:blip>
          <a:srcRect l="7263"/>
          <a:stretch/>
        </p:blipFill>
        <p:spPr>
          <a:xfrm>
            <a:off x="3994660" y="5713646"/>
            <a:ext cx="1036128" cy="403954"/>
          </a:xfrm>
          <a:prstGeom prst="rect">
            <a:avLst/>
          </a:prstGeom>
        </p:spPr>
      </p:pic>
      <p:pic>
        <p:nvPicPr>
          <p:cNvPr id="30" name="Picture 29"/>
          <p:cNvPicPr>
            <a:picLocks noChangeAspect="1"/>
          </p:cNvPicPr>
          <p:nvPr/>
        </p:nvPicPr>
        <p:blipFill rotWithShape="1">
          <a:blip r:embed="rId18" cstate="screen">
            <a:extLst>
              <a:ext uri="{28A0092B-C50C-407E-A947-70E740481C1C}">
                <a14:useLocalDpi xmlns:a14="http://schemas.microsoft.com/office/drawing/2010/main"/>
              </a:ext>
            </a:extLst>
          </a:blip>
          <a:srcRect r="7356"/>
          <a:stretch/>
        </p:blipFill>
        <p:spPr>
          <a:xfrm>
            <a:off x="11004514" y="5351637"/>
            <a:ext cx="1035086" cy="403954"/>
          </a:xfrm>
          <a:prstGeom prst="rect">
            <a:avLst/>
          </a:prstGeom>
        </p:spPr>
      </p:pic>
      <p:pic>
        <p:nvPicPr>
          <p:cNvPr id="31" name="Picture 30"/>
          <p:cNvPicPr>
            <a:picLocks noChangeAspect="1"/>
          </p:cNvPicPr>
          <p:nvPr/>
        </p:nvPicPr>
        <p:blipFill rotWithShape="1">
          <a:blip r:embed="rId19" cstate="screen">
            <a:extLst>
              <a:ext uri="{28A0092B-C50C-407E-A947-70E740481C1C}">
                <a14:useLocalDpi xmlns:a14="http://schemas.microsoft.com/office/drawing/2010/main"/>
              </a:ext>
            </a:extLst>
          </a:blip>
          <a:srcRect r="6987"/>
          <a:stretch/>
        </p:blipFill>
        <p:spPr>
          <a:xfrm>
            <a:off x="2990269" y="5699564"/>
            <a:ext cx="1039207" cy="403954"/>
          </a:xfrm>
          <a:prstGeom prst="rect">
            <a:avLst/>
          </a:prstGeom>
        </p:spPr>
      </p:pic>
      <p:pic>
        <p:nvPicPr>
          <p:cNvPr id="33" name="Picture 32"/>
          <p:cNvPicPr>
            <a:picLocks noChangeAspect="1"/>
          </p:cNvPicPr>
          <p:nvPr/>
        </p:nvPicPr>
        <p:blipFill rotWithShape="1">
          <a:blip r:embed="rId20" cstate="screen">
            <a:extLst>
              <a:ext uri="{28A0092B-C50C-407E-A947-70E740481C1C}">
                <a14:useLocalDpi xmlns:a14="http://schemas.microsoft.com/office/drawing/2010/main"/>
              </a:ext>
            </a:extLst>
          </a:blip>
          <a:srcRect l="6618" r="5518" b="-4002"/>
          <a:stretch/>
        </p:blipFill>
        <p:spPr>
          <a:xfrm>
            <a:off x="76200" y="5715001"/>
            <a:ext cx="990600" cy="373083"/>
          </a:xfrm>
          <a:prstGeom prst="rect">
            <a:avLst/>
          </a:prstGeom>
        </p:spPr>
      </p:pic>
      <p:pic>
        <p:nvPicPr>
          <p:cNvPr id="34" name="Picture 33"/>
          <p:cNvPicPr>
            <a:picLocks noChangeAspect="1"/>
          </p:cNvPicPr>
          <p:nvPr/>
        </p:nvPicPr>
        <p:blipFill rotWithShape="1">
          <a:blip r:embed="rId21" cstate="screen">
            <a:extLst>
              <a:ext uri="{28A0092B-C50C-407E-A947-70E740481C1C}">
                <a14:useLocalDpi xmlns:a14="http://schemas.microsoft.com/office/drawing/2010/main"/>
              </a:ext>
            </a:extLst>
          </a:blip>
          <a:srcRect l="1602" t="-2927" r="3774"/>
          <a:stretch/>
        </p:blipFill>
        <p:spPr>
          <a:xfrm>
            <a:off x="1040185" y="5732977"/>
            <a:ext cx="1066801" cy="369226"/>
          </a:xfrm>
          <a:prstGeom prst="rect">
            <a:avLst/>
          </a:prstGeom>
        </p:spPr>
      </p:pic>
      <p:pic>
        <p:nvPicPr>
          <p:cNvPr id="35" name="Picture 34"/>
          <p:cNvPicPr>
            <a:picLocks noChangeAspect="1"/>
          </p:cNvPicPr>
          <p:nvPr/>
        </p:nvPicPr>
        <p:blipFill rotWithShape="1">
          <a:blip r:embed="rId22" cstate="screen">
            <a:extLst>
              <a:ext uri="{28A0092B-C50C-407E-A947-70E740481C1C}">
                <a14:useLocalDpi xmlns:a14="http://schemas.microsoft.com/office/drawing/2010/main"/>
              </a:ext>
            </a:extLst>
          </a:blip>
          <a:srcRect r="8579"/>
          <a:stretch/>
        </p:blipFill>
        <p:spPr>
          <a:xfrm>
            <a:off x="8014740" y="5298449"/>
            <a:ext cx="1004100" cy="375806"/>
          </a:xfrm>
          <a:prstGeom prst="rect">
            <a:avLst/>
          </a:prstGeom>
        </p:spPr>
      </p:pic>
      <p:pic>
        <p:nvPicPr>
          <p:cNvPr id="37" name="Picture 36"/>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944694" y="5299963"/>
            <a:ext cx="1076172" cy="358724"/>
          </a:xfrm>
          <a:prstGeom prst="rect">
            <a:avLst/>
          </a:prstGeom>
        </p:spPr>
      </p:pic>
      <p:pic>
        <p:nvPicPr>
          <p:cNvPr id="38" name="Picture 37"/>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5014916" y="5299963"/>
            <a:ext cx="1076172" cy="358724"/>
          </a:xfrm>
          <a:prstGeom prst="rect">
            <a:avLst/>
          </a:prstGeom>
        </p:spPr>
      </p:pic>
      <p:pic>
        <p:nvPicPr>
          <p:cNvPr id="39" name="Picture 38"/>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5984033" y="5315531"/>
            <a:ext cx="1076172" cy="358724"/>
          </a:xfrm>
          <a:prstGeom prst="rect">
            <a:avLst/>
          </a:prstGeom>
        </p:spPr>
      </p:pic>
      <p:pic>
        <p:nvPicPr>
          <p:cNvPr id="40" name="Picture 39"/>
          <p:cNvPicPr>
            <a:picLocks noChangeAspect="1"/>
          </p:cNvPicPr>
          <p:nvPr/>
        </p:nvPicPr>
        <p:blipFill rotWithShape="1">
          <a:blip r:embed="rId26" cstate="screen">
            <a:extLst>
              <a:ext uri="{28A0092B-C50C-407E-A947-70E740481C1C}">
                <a14:useLocalDpi xmlns:a14="http://schemas.microsoft.com/office/drawing/2010/main"/>
              </a:ext>
            </a:extLst>
          </a:blip>
          <a:srcRect r="6194"/>
          <a:stretch/>
        </p:blipFill>
        <p:spPr>
          <a:xfrm>
            <a:off x="2906816" y="5315532"/>
            <a:ext cx="1055585" cy="384347"/>
          </a:xfrm>
          <a:prstGeom prst="rect">
            <a:avLst/>
          </a:prstGeom>
        </p:spPr>
      </p:pic>
      <p:pic>
        <p:nvPicPr>
          <p:cNvPr id="41" name="Picture 40"/>
          <p:cNvPicPr>
            <a:picLocks noChangeAspect="1"/>
          </p:cNvPicPr>
          <p:nvPr/>
        </p:nvPicPr>
        <p:blipFill rotWithShape="1">
          <a:blip r:embed="rId27" cstate="screen">
            <a:extLst>
              <a:ext uri="{28A0092B-C50C-407E-A947-70E740481C1C}">
                <a14:useLocalDpi xmlns:a14="http://schemas.microsoft.com/office/drawing/2010/main"/>
              </a:ext>
            </a:extLst>
          </a:blip>
          <a:srcRect b="21148"/>
          <a:stretch/>
        </p:blipFill>
        <p:spPr>
          <a:xfrm>
            <a:off x="74160" y="5315532"/>
            <a:ext cx="973679" cy="323269"/>
          </a:xfrm>
          <a:prstGeom prst="rect">
            <a:avLst/>
          </a:prstGeom>
        </p:spPr>
      </p:pic>
      <p:pic>
        <p:nvPicPr>
          <p:cNvPr id="43" name="Picture 42"/>
          <p:cNvPicPr>
            <a:picLocks noChangeAspect="1"/>
          </p:cNvPicPr>
          <p:nvPr/>
        </p:nvPicPr>
        <p:blipFill rotWithShape="1">
          <a:blip r:embed="rId28"/>
          <a:srcRect l="61248" t="29629" r="30419" b="65186"/>
          <a:stretch/>
        </p:blipFill>
        <p:spPr>
          <a:xfrm>
            <a:off x="11099800" y="5821145"/>
            <a:ext cx="897750" cy="314213"/>
          </a:xfrm>
          <a:prstGeom prst="rect">
            <a:avLst/>
          </a:prstGeom>
        </p:spPr>
      </p:pic>
    </p:spTree>
    <p:extLst>
      <p:ext uri="{BB962C8B-B14F-4D97-AF65-F5344CB8AC3E}">
        <p14:creationId xmlns:p14="http://schemas.microsoft.com/office/powerpoint/2010/main" val="4037044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36" name="Rectangle 35"/>
          <p:cNvSpPr/>
          <p:nvPr/>
        </p:nvSpPr>
        <p:spPr>
          <a:xfrm>
            <a:off x="-37729" y="-304800"/>
            <a:ext cx="12228141" cy="7391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5" name="Group 4"/>
          <p:cNvGrpSpPr/>
          <p:nvPr/>
        </p:nvGrpSpPr>
        <p:grpSpPr>
          <a:xfrm>
            <a:off x="9982201" y="177380"/>
            <a:ext cx="2283489" cy="532612"/>
            <a:chOff x="10313324" y="457200"/>
            <a:chExt cx="2283489" cy="532612"/>
          </a:xfrm>
        </p:grpSpPr>
        <p:sp>
          <p:nvSpPr>
            <p:cNvPr id="6" name="Snip Single Corner Rectangle 5"/>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13" name="Rectangle 12"/>
          <p:cNvSpPr/>
          <p:nvPr/>
        </p:nvSpPr>
        <p:spPr>
          <a:xfrm>
            <a:off x="1066800" y="1411687"/>
            <a:ext cx="9296400" cy="3785652"/>
          </a:xfrm>
          <a:prstGeom prst="rect">
            <a:avLst/>
          </a:prstGeom>
        </p:spPr>
        <p:txBody>
          <a:bodyPr wrap="square">
            <a:spAutoFit/>
          </a:bodyPr>
          <a:lstStyle/>
          <a:p>
            <a:pPr>
              <a:lnSpc>
                <a:spcPct val="150000"/>
              </a:lnSpc>
            </a:pPr>
            <a:r>
              <a:rPr lang="zh-TW" altLang="en-US" sz="4000" dirty="0">
                <a:solidFill>
                  <a:prstClr val="white"/>
                </a:solidFill>
                <a:latin typeface="微軟正黑體" panose="020B0604030504040204" pitchFamily="34" charset="-120"/>
                <a:ea typeface="微軟正黑體" panose="020B0604030504040204" pitchFamily="34" charset="-120"/>
              </a:rPr>
              <a:t>成立</a:t>
            </a:r>
            <a:r>
              <a:rPr lang="zh-TW" altLang="en-US" sz="4000" dirty="0">
                <a:solidFill>
                  <a:prstClr val="white"/>
                </a:solidFill>
                <a:latin typeface="微軟正黑體" panose="020B0604030504040204" pitchFamily="34" charset="-120"/>
                <a:ea typeface="微軟正黑體" panose="020B0604030504040204" pitchFamily="34" charset="-120"/>
              </a:rPr>
              <a:t>於</a:t>
            </a:r>
            <a:r>
              <a:rPr lang="en-US" altLang="zh-TW" sz="4000" dirty="0">
                <a:solidFill>
                  <a:prstClr val="white"/>
                </a:solidFill>
                <a:latin typeface="微軟正黑體" panose="020B0604030504040204" pitchFamily="34" charset="-120"/>
                <a:ea typeface="微軟正黑體" panose="020B0604030504040204" pitchFamily="34" charset="-120"/>
              </a:rPr>
              <a:t>1927</a:t>
            </a:r>
            <a:r>
              <a:rPr lang="zh-TW" altLang="en-US" sz="4000" dirty="0">
                <a:solidFill>
                  <a:prstClr val="white"/>
                </a:solidFill>
                <a:latin typeface="微軟正黑體" panose="020B0604030504040204" pitchFamily="34" charset="-120"/>
                <a:ea typeface="微軟正黑體" panose="020B0604030504040204" pitchFamily="34" charset="-120"/>
              </a:rPr>
              <a:t>年</a:t>
            </a:r>
            <a:endParaRPr lang="en-US" altLang="zh-TW" sz="4000" dirty="0">
              <a:solidFill>
                <a:prstClr val="white"/>
              </a:solidFill>
              <a:latin typeface="微軟正黑體" panose="020B0604030504040204" pitchFamily="34" charset="-120"/>
              <a:ea typeface="微軟正黑體" panose="020B0604030504040204" pitchFamily="34" charset="-120"/>
            </a:endParaRPr>
          </a:p>
          <a:p>
            <a:pPr>
              <a:lnSpc>
                <a:spcPct val="150000"/>
              </a:lnSpc>
            </a:pPr>
            <a:r>
              <a:rPr lang="zh-TW" altLang="en-US" sz="4000" dirty="0">
                <a:solidFill>
                  <a:prstClr val="white"/>
                </a:solidFill>
                <a:latin typeface="微軟正黑體" panose="020B0604030504040204" pitchFamily="34" charset="-120"/>
                <a:ea typeface="微軟正黑體" panose="020B0604030504040204" pitchFamily="34" charset="-120"/>
              </a:rPr>
              <a:t>是其中一</a:t>
            </a:r>
            <a:r>
              <a:rPr lang="zh-TW" altLang="en-US" sz="4000" dirty="0">
                <a:solidFill>
                  <a:prstClr val="white"/>
                </a:solidFill>
                <a:latin typeface="微軟正黑體" panose="020B0604030504040204" pitchFamily="34" charset="-120"/>
                <a:ea typeface="微軟正黑體" panose="020B0604030504040204" pitchFamily="34" charset="-120"/>
              </a:rPr>
              <a:t>間香港電器零</a:t>
            </a:r>
            <a:r>
              <a:rPr lang="zh-TW" altLang="en-US" sz="4000" dirty="0">
                <a:solidFill>
                  <a:prstClr val="white"/>
                </a:solidFill>
                <a:latin typeface="微軟正黑體" panose="020B0604030504040204" pitchFamily="34" charset="-120"/>
                <a:ea typeface="微軟正黑體" panose="020B0604030504040204" pitchFamily="34" charset="-120"/>
              </a:rPr>
              <a:t>售大型連</a:t>
            </a:r>
            <a:r>
              <a:rPr lang="zh-TW" altLang="en-US" sz="4000" dirty="0">
                <a:solidFill>
                  <a:prstClr val="white"/>
                </a:solidFill>
                <a:latin typeface="微軟正黑體" panose="020B0604030504040204" pitchFamily="34" charset="-120"/>
                <a:ea typeface="微軟正黑體" panose="020B0604030504040204" pitchFamily="34" charset="-120"/>
              </a:rPr>
              <a:t>鎖</a:t>
            </a:r>
            <a:r>
              <a:rPr lang="zh-TW" altLang="en-US" sz="4000" dirty="0">
                <a:solidFill>
                  <a:prstClr val="white"/>
                </a:solidFill>
                <a:latin typeface="微軟正黑體" panose="020B0604030504040204" pitchFamily="34" charset="-120"/>
                <a:ea typeface="微軟正黑體" panose="020B0604030504040204" pitchFamily="34" charset="-120"/>
              </a:rPr>
              <a:t>店</a:t>
            </a:r>
            <a:endParaRPr lang="en-US" altLang="zh-TW" sz="4000" dirty="0">
              <a:solidFill>
                <a:prstClr val="white"/>
              </a:solidFill>
              <a:latin typeface="微軟正黑體" panose="020B0604030504040204" pitchFamily="34" charset="-120"/>
              <a:ea typeface="微軟正黑體" panose="020B0604030504040204" pitchFamily="34" charset="-120"/>
            </a:endParaRPr>
          </a:p>
          <a:p>
            <a:pPr>
              <a:lnSpc>
                <a:spcPct val="150000"/>
              </a:lnSpc>
            </a:pPr>
            <a:r>
              <a:rPr lang="zh-TW" altLang="en-US" sz="4000" dirty="0">
                <a:solidFill>
                  <a:prstClr val="white"/>
                </a:solidFill>
                <a:latin typeface="微軟正黑體" panose="020B0604030504040204" pitchFamily="34" charset="-120"/>
                <a:ea typeface="微軟正黑體" panose="020B0604030504040204" pitchFamily="34" charset="-120"/>
              </a:rPr>
              <a:t>是大</a:t>
            </a:r>
            <a:r>
              <a:rPr lang="zh-TW" altLang="en-US" sz="4000" dirty="0">
                <a:solidFill>
                  <a:prstClr val="white"/>
                </a:solidFill>
                <a:latin typeface="微軟正黑體" panose="020B0604030504040204" pitchFamily="34" charset="-120"/>
                <a:ea typeface="微軟正黑體" panose="020B0604030504040204" pitchFamily="34" charset="-120"/>
              </a:rPr>
              <a:t>金家用型分體式空調的獨家代理</a:t>
            </a:r>
            <a:r>
              <a:rPr lang="zh-TW" altLang="en-US" sz="4000" dirty="0">
                <a:solidFill>
                  <a:prstClr val="white"/>
                </a:solidFill>
                <a:latin typeface="微軟正黑體" panose="020B0604030504040204" pitchFamily="34" charset="-120"/>
                <a:ea typeface="微軟正黑體" panose="020B0604030504040204" pitchFamily="34" charset="-120"/>
              </a:rPr>
              <a:t>商在</a:t>
            </a:r>
            <a:r>
              <a:rPr lang="zh-TW" altLang="en-US" sz="4000" dirty="0">
                <a:solidFill>
                  <a:prstClr val="white"/>
                </a:solidFill>
                <a:latin typeface="微軟正黑體" panose="020B0604030504040204" pitchFamily="34" charset="-120"/>
                <a:ea typeface="微軟正黑體" panose="020B0604030504040204" pitchFamily="34" charset="-120"/>
              </a:rPr>
              <a:t>全香港共</a:t>
            </a:r>
            <a:r>
              <a:rPr lang="zh-TW" altLang="en-US" sz="4000" dirty="0">
                <a:solidFill>
                  <a:prstClr val="white"/>
                </a:solidFill>
                <a:latin typeface="微軟正黑體" panose="020B0604030504040204" pitchFamily="34" charset="-120"/>
                <a:ea typeface="微軟正黑體" panose="020B0604030504040204" pitchFamily="34" charset="-120"/>
              </a:rPr>
              <a:t>有</a:t>
            </a:r>
            <a:r>
              <a:rPr lang="en-US" altLang="zh-TW" sz="4000" dirty="0">
                <a:solidFill>
                  <a:prstClr val="white"/>
                </a:solidFill>
                <a:latin typeface="微軟正黑體" panose="020B0604030504040204" pitchFamily="34" charset="-120"/>
                <a:ea typeface="微軟正黑體" panose="020B0604030504040204" pitchFamily="34" charset="-120"/>
              </a:rPr>
              <a:t>8</a:t>
            </a:r>
            <a:r>
              <a:rPr lang="zh-TW" altLang="en-US" sz="4000" dirty="0">
                <a:solidFill>
                  <a:prstClr val="white"/>
                </a:solidFill>
                <a:latin typeface="微軟正黑體" panose="020B0604030504040204" pitchFamily="34" charset="-120"/>
                <a:ea typeface="微軟正黑體" panose="020B0604030504040204" pitchFamily="34" charset="-120"/>
              </a:rPr>
              <a:t>間</a:t>
            </a:r>
            <a:r>
              <a:rPr lang="zh-TW" altLang="en-US" sz="4000" dirty="0">
                <a:solidFill>
                  <a:prstClr val="white"/>
                </a:solidFill>
                <a:latin typeface="微軟正黑體" panose="020B0604030504040204" pitchFamily="34" charset="-120"/>
                <a:ea typeface="微軟正黑體" panose="020B0604030504040204" pitchFamily="34" charset="-120"/>
              </a:rPr>
              <a:t>門</a:t>
            </a:r>
            <a:r>
              <a:rPr lang="zh-TW" altLang="en-US" sz="4000" dirty="0">
                <a:solidFill>
                  <a:prstClr val="white"/>
                </a:solidFill>
                <a:latin typeface="微軟正黑體" panose="020B0604030504040204" pitchFamily="34" charset="-120"/>
                <a:ea typeface="微軟正黑體" panose="020B0604030504040204" pitchFamily="34" charset="-120"/>
              </a:rPr>
              <a:t>市</a:t>
            </a:r>
            <a:endParaRPr lang="en-US" altLang="zh-TW" sz="4000" dirty="0">
              <a:solidFill>
                <a:prstClr val="white"/>
              </a:solidFill>
              <a:latin typeface="微軟正黑體" panose="020B0604030504040204" pitchFamily="34" charset="-120"/>
              <a:ea typeface="微軟正黑體" panose="020B0604030504040204" pitchFamily="34" charset="-120"/>
            </a:endParaRPr>
          </a:p>
        </p:txBody>
      </p:sp>
      <p:grpSp>
        <p:nvGrpSpPr>
          <p:cNvPr id="47" name="Group 46"/>
          <p:cNvGrpSpPr/>
          <p:nvPr/>
        </p:nvGrpSpPr>
        <p:grpSpPr>
          <a:xfrm>
            <a:off x="381001" y="238254"/>
            <a:ext cx="1751720" cy="766335"/>
            <a:chOff x="379413" y="238253"/>
            <a:chExt cx="1751720" cy="766335"/>
          </a:xfrm>
        </p:grpSpPr>
        <p:sp>
          <p:nvSpPr>
            <p:cNvPr id="48" name="Rectangle 47"/>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spTree>
    <p:extLst>
      <p:ext uri="{BB962C8B-B14F-4D97-AF65-F5344CB8AC3E}">
        <p14:creationId xmlns:p14="http://schemas.microsoft.com/office/powerpoint/2010/main" val="105211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36" name="Rectangle 35"/>
          <p:cNvSpPr/>
          <p:nvPr/>
        </p:nvSpPr>
        <p:spPr>
          <a:xfrm>
            <a:off x="-37729" y="-304800"/>
            <a:ext cx="12228141" cy="7391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3" name="Rectangle 2"/>
          <p:cNvSpPr/>
          <p:nvPr/>
        </p:nvSpPr>
        <p:spPr>
          <a:xfrm>
            <a:off x="1865762" y="2311933"/>
            <a:ext cx="8804597" cy="347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5" name="Group 4"/>
          <p:cNvGrpSpPr/>
          <p:nvPr/>
        </p:nvGrpSpPr>
        <p:grpSpPr>
          <a:xfrm>
            <a:off x="9982201" y="177380"/>
            <a:ext cx="2283489" cy="532612"/>
            <a:chOff x="10313324" y="457200"/>
            <a:chExt cx="2283489" cy="532612"/>
          </a:xfrm>
        </p:grpSpPr>
        <p:sp>
          <p:nvSpPr>
            <p:cNvPr id="6" name="Snip Single Corner Rectangle 5"/>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13" name="Rectangle 12"/>
          <p:cNvSpPr/>
          <p:nvPr/>
        </p:nvSpPr>
        <p:spPr>
          <a:xfrm>
            <a:off x="1447801" y="1701203"/>
            <a:ext cx="10286999" cy="954107"/>
          </a:xfrm>
          <a:prstGeom prst="rect">
            <a:avLst/>
          </a:prstGeom>
        </p:spPr>
        <p:txBody>
          <a:bodyPr wrap="square">
            <a:spAutoFit/>
          </a:bodyPr>
          <a:lstStyle/>
          <a:p>
            <a:r>
              <a:rPr lang="zh-TW" altLang="en-US" sz="2800" dirty="0">
                <a:solidFill>
                  <a:prstClr val="white"/>
                </a:solidFill>
                <a:latin typeface="微軟正黑體" panose="020B0604030504040204" pitchFamily="34" charset="-120"/>
                <a:ea typeface="微軟正黑體" panose="020B0604030504040204" pitchFamily="34" charset="-120"/>
              </a:rPr>
              <a:t>產</a:t>
            </a:r>
            <a:r>
              <a:rPr lang="zh-TW" altLang="en-US" sz="2800">
                <a:solidFill>
                  <a:prstClr val="white"/>
                </a:solidFill>
                <a:latin typeface="微軟正黑體" panose="020B0604030504040204" pitchFamily="34" charset="-120"/>
                <a:ea typeface="微軟正黑體" panose="020B0604030504040204" pitchFamily="34" charset="-120"/>
              </a:rPr>
              <a:t>品包括電</a:t>
            </a:r>
            <a:r>
              <a:rPr lang="zh-TW" altLang="en-US" sz="2800" dirty="0">
                <a:solidFill>
                  <a:prstClr val="white"/>
                </a:solidFill>
                <a:latin typeface="微軟正黑體" panose="020B0604030504040204" pitchFamily="34" charset="-120"/>
                <a:ea typeface="微軟正黑體" panose="020B0604030504040204" pitchFamily="34" charset="-120"/>
              </a:rPr>
              <a:t>視，數碼相機，數碼單反相機，智能手機，家電等等</a:t>
            </a:r>
            <a:endParaRPr lang="en-US" altLang="zh-TW" sz="2800" dirty="0">
              <a:solidFill>
                <a:prstClr val="white"/>
              </a:solidFill>
              <a:latin typeface="微軟正黑體" panose="020B0604030504040204" pitchFamily="34" charset="-120"/>
              <a:ea typeface="微軟正黑體" panose="020B0604030504040204" pitchFamily="34" charset="-120"/>
            </a:endParaRPr>
          </a:p>
          <a:p>
            <a:endParaRPr lang="en-US" altLang="zh-TW" sz="2800" dirty="0">
              <a:solidFill>
                <a:prstClr val="white"/>
              </a:solidFill>
              <a:latin typeface="微軟正黑體" panose="020B0604030504040204" pitchFamily="34" charset="-120"/>
              <a:ea typeface="微軟正黑體" panose="020B0604030504040204" pitchFamily="34" charset="-120"/>
            </a:endParaRPr>
          </a:p>
        </p:txBody>
      </p:sp>
      <p:grpSp>
        <p:nvGrpSpPr>
          <p:cNvPr id="9" name="Group 8"/>
          <p:cNvGrpSpPr/>
          <p:nvPr/>
        </p:nvGrpSpPr>
        <p:grpSpPr>
          <a:xfrm>
            <a:off x="381001" y="238254"/>
            <a:ext cx="1751720" cy="766335"/>
            <a:chOff x="379413" y="238253"/>
            <a:chExt cx="1751720" cy="766335"/>
          </a:xfrm>
        </p:grpSpPr>
        <p:sp>
          <p:nvSpPr>
            <p:cNvPr id="44" name="Rectangle 43"/>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pic>
        <p:nvPicPr>
          <p:cNvPr id="11" name="圖片 4"/>
          <p:cNvPicPr>
            <a:picLocks noChangeAspect="1"/>
          </p:cNvPicPr>
          <p:nvPr/>
        </p:nvPicPr>
        <p:blipFill>
          <a:blip r:embed="rId5" cstate="print">
            <a:extLst>
              <a:ext uri="{BEBA8EAE-BF5A-486C-A8C5-ECC9F3942E4B}">
                <a14:imgProps xmlns:a14="http://schemas.microsoft.com/office/drawing/2010/main">
                  <a14:imgLayer r:embed="rId6">
                    <a14:imgEffect>
                      <a14:backgroundRemoval t="9780" b="100000" l="0" r="100000"/>
                    </a14:imgEffect>
                  </a14:imgLayer>
                </a14:imgProps>
              </a:ext>
              <a:ext uri="{28A0092B-C50C-407E-A947-70E740481C1C}">
                <a14:useLocalDpi xmlns:a14="http://schemas.microsoft.com/office/drawing/2010/main" val="0"/>
              </a:ext>
            </a:extLst>
          </a:blip>
          <a:stretch>
            <a:fillRect/>
          </a:stretch>
        </p:blipFill>
        <p:spPr>
          <a:xfrm>
            <a:off x="2105514" y="2713343"/>
            <a:ext cx="2138746" cy="1604059"/>
          </a:xfrm>
          <a:prstGeom prst="rect">
            <a:avLst/>
          </a:prstGeom>
        </p:spPr>
      </p:pic>
      <p:pic>
        <p:nvPicPr>
          <p:cNvPr id="12"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3372" y="2399232"/>
            <a:ext cx="2389352" cy="1785465"/>
          </a:xfrm>
          <a:prstGeom prst="rect">
            <a:avLst/>
          </a:prstGeom>
        </p:spPr>
      </p:pic>
      <p:pic>
        <p:nvPicPr>
          <p:cNvPr id="14"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533" y="2548806"/>
            <a:ext cx="1668866" cy="1134829"/>
          </a:xfrm>
          <a:prstGeom prst="rect">
            <a:avLst/>
          </a:prstGeom>
        </p:spPr>
      </p:pic>
      <p:pic>
        <p:nvPicPr>
          <p:cNvPr id="15" name="圖片 7"/>
          <p:cNvPicPr>
            <a:picLocks noChangeAspect="1"/>
          </p:cNvPicPr>
          <p:nvPr/>
        </p:nvPicPr>
        <p:blipFill rotWithShape="1">
          <a:blip r:embed="rId9" cstate="print">
            <a:extLst>
              <a:ext uri="{28A0092B-C50C-407E-A947-70E740481C1C}">
                <a14:useLocalDpi xmlns:a14="http://schemas.microsoft.com/office/drawing/2010/main" val="0"/>
              </a:ext>
            </a:extLst>
          </a:blip>
          <a:srcRect l="13208" t="6337" r="12264" b="6604"/>
          <a:stretch/>
        </p:blipFill>
        <p:spPr>
          <a:xfrm>
            <a:off x="8367002" y="2766045"/>
            <a:ext cx="1088789" cy="1920362"/>
          </a:xfrm>
          <a:prstGeom prst="rect">
            <a:avLst/>
          </a:prstGeom>
        </p:spPr>
      </p:pic>
      <p:pic>
        <p:nvPicPr>
          <p:cNvPr id="16" name="圖片 8"/>
          <p:cNvPicPr>
            <a:picLocks noChangeAspect="1"/>
          </p:cNvPicPr>
          <p:nvPr/>
        </p:nvPicPr>
        <p:blipFill rotWithShape="1">
          <a:blip r:embed="rId10" cstate="print">
            <a:extLst>
              <a:ext uri="{28A0092B-C50C-407E-A947-70E740481C1C}">
                <a14:useLocalDpi xmlns:a14="http://schemas.microsoft.com/office/drawing/2010/main" val="0"/>
              </a:ext>
            </a:extLst>
          </a:blip>
          <a:srcRect l="16730" r="18560"/>
          <a:stretch/>
        </p:blipFill>
        <p:spPr>
          <a:xfrm>
            <a:off x="3510234" y="4325434"/>
            <a:ext cx="1229791" cy="1266973"/>
          </a:xfrm>
          <a:prstGeom prst="rect">
            <a:avLst/>
          </a:prstGeom>
        </p:spPr>
      </p:pic>
      <p:pic>
        <p:nvPicPr>
          <p:cNvPr id="17" name="圖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5623" y="3952880"/>
            <a:ext cx="1245906" cy="1686725"/>
          </a:xfrm>
          <a:prstGeom prst="rect">
            <a:avLst/>
          </a:prstGeom>
        </p:spPr>
      </p:pic>
      <p:pic>
        <p:nvPicPr>
          <p:cNvPr id="18" name="圖片 10"/>
          <p:cNvPicPr>
            <a:picLocks noChangeAspect="1"/>
          </p:cNvPicPr>
          <p:nvPr/>
        </p:nvPicPr>
        <p:blipFill rotWithShape="1">
          <a:blip r:embed="rId12" cstate="print">
            <a:extLst>
              <a:ext uri="{28A0092B-C50C-407E-A947-70E740481C1C}">
                <a14:useLocalDpi xmlns:a14="http://schemas.microsoft.com/office/drawing/2010/main" val="0"/>
              </a:ext>
            </a:extLst>
          </a:blip>
          <a:srcRect l="39020" t="-1" r="37451" b="9804"/>
          <a:stretch/>
        </p:blipFill>
        <p:spPr>
          <a:xfrm>
            <a:off x="6738982" y="3837408"/>
            <a:ext cx="1038167" cy="1754998"/>
          </a:xfrm>
          <a:prstGeom prst="rect">
            <a:avLst/>
          </a:prstGeom>
        </p:spPr>
      </p:pic>
      <p:pic>
        <p:nvPicPr>
          <p:cNvPr id="19" name="圖片 11"/>
          <p:cNvPicPr>
            <a:picLocks noChangeAspect="1"/>
          </p:cNvPicPr>
          <p:nvPr/>
        </p:nvPicPr>
        <p:blipFill rotWithShape="1">
          <a:blip r:embed="rId13" cstate="print">
            <a:extLst>
              <a:ext uri="{28A0092B-C50C-407E-A947-70E740481C1C}">
                <a14:useLocalDpi xmlns:a14="http://schemas.microsoft.com/office/drawing/2010/main" val="0"/>
              </a:ext>
            </a:extLst>
          </a:blip>
          <a:srcRect t="5306" b="5536"/>
          <a:stretch/>
        </p:blipFill>
        <p:spPr>
          <a:xfrm>
            <a:off x="9435431" y="3438084"/>
            <a:ext cx="1093539" cy="2151474"/>
          </a:xfrm>
          <a:prstGeom prst="rect">
            <a:avLst/>
          </a:prstGeom>
        </p:spPr>
      </p:pic>
    </p:spTree>
    <p:extLst>
      <p:ext uri="{BB962C8B-B14F-4D97-AF65-F5344CB8AC3E}">
        <p14:creationId xmlns:p14="http://schemas.microsoft.com/office/powerpoint/2010/main" val="41173168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36" name="Rectangle 35"/>
          <p:cNvSpPr/>
          <p:nvPr/>
        </p:nvSpPr>
        <p:spPr>
          <a:xfrm>
            <a:off x="-37729" y="-304800"/>
            <a:ext cx="12228141" cy="7391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5" name="Group 4"/>
          <p:cNvGrpSpPr/>
          <p:nvPr/>
        </p:nvGrpSpPr>
        <p:grpSpPr>
          <a:xfrm>
            <a:off x="9982201" y="177380"/>
            <a:ext cx="2283489" cy="532612"/>
            <a:chOff x="10313324" y="457200"/>
            <a:chExt cx="2283489" cy="532612"/>
          </a:xfrm>
        </p:grpSpPr>
        <p:sp>
          <p:nvSpPr>
            <p:cNvPr id="6" name="Snip Single Corner Rectangle 5"/>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網上商店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grpSp>
        <p:nvGrpSpPr>
          <p:cNvPr id="9" name="Group 8"/>
          <p:cNvGrpSpPr/>
          <p:nvPr/>
        </p:nvGrpSpPr>
        <p:grpSpPr>
          <a:xfrm>
            <a:off x="381001" y="238254"/>
            <a:ext cx="1751720" cy="766335"/>
            <a:chOff x="379413" y="238253"/>
            <a:chExt cx="1751720" cy="766335"/>
          </a:xfrm>
        </p:grpSpPr>
        <p:sp>
          <p:nvSpPr>
            <p:cNvPr id="44" name="Rectangle 43"/>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pic>
        <p:nvPicPr>
          <p:cNvPr id="21" name="Picture 2" descr="尖沙咀海洋中心_2160x1620-m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858" y="1495075"/>
            <a:ext cx="3316129" cy="248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1662" y="1495073"/>
            <a:ext cx="3895392" cy="2488595"/>
          </a:xfrm>
          <a:prstGeom prst="rect">
            <a:avLst/>
          </a:prstGeom>
        </p:spPr>
      </p:pic>
      <p:pic>
        <p:nvPicPr>
          <p:cNvPr id="2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7286" y="4179228"/>
            <a:ext cx="3960605" cy="2502579"/>
          </a:xfrm>
          <a:prstGeom prst="rect">
            <a:avLst/>
          </a:prstGeom>
        </p:spPr>
      </p:pic>
      <p:pic>
        <p:nvPicPr>
          <p:cNvPr id="24"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9731" y="1495074"/>
            <a:ext cx="3318126" cy="2488595"/>
          </a:xfrm>
          <a:prstGeom prst="rect">
            <a:avLst/>
          </a:prstGeom>
        </p:spPr>
      </p:pic>
      <p:grpSp>
        <p:nvGrpSpPr>
          <p:cNvPr id="20" name="Group 19"/>
          <p:cNvGrpSpPr/>
          <p:nvPr/>
        </p:nvGrpSpPr>
        <p:grpSpPr>
          <a:xfrm>
            <a:off x="276875" y="4179227"/>
            <a:ext cx="3420032" cy="2502580"/>
            <a:chOff x="275287" y="4179227"/>
            <a:chExt cx="3420032" cy="2502580"/>
          </a:xfrm>
        </p:grpSpPr>
        <p:sp>
          <p:nvSpPr>
            <p:cNvPr id="10" name="Rectangle 9"/>
            <p:cNvSpPr/>
            <p:nvPr/>
          </p:nvSpPr>
          <p:spPr>
            <a:xfrm>
              <a:off x="361269" y="4179227"/>
              <a:ext cx="3334050" cy="250258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275287" y="5168906"/>
              <a:ext cx="3420032" cy="523220"/>
            </a:xfrm>
            <a:prstGeom prst="rect">
              <a:avLst/>
            </a:prstGeom>
          </p:spPr>
          <p:txBody>
            <a:bodyPr wrap="square">
              <a:spAutoFit/>
            </a:bodyP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全港</a:t>
              </a:r>
              <a:r>
                <a:rPr lang="zh-TW" altLang="en-US" sz="2800" b="1" dirty="0">
                  <a:solidFill>
                    <a:prstClr val="white"/>
                  </a:solidFill>
                  <a:latin typeface="微軟正黑體" panose="020B0604030504040204" pitchFamily="34" charset="-120"/>
                  <a:ea typeface="微軟正黑體" panose="020B0604030504040204" pitchFamily="34" charset="-120"/>
                </a:rPr>
                <a:t>共有</a:t>
              </a:r>
              <a:r>
                <a:rPr lang="en-US" altLang="zh-TW" sz="2800" b="1" dirty="0">
                  <a:solidFill>
                    <a:prstClr val="white"/>
                  </a:solidFill>
                  <a:latin typeface="微軟正黑體" panose="020B0604030504040204" pitchFamily="34" charset="-120"/>
                  <a:ea typeface="微軟正黑體" panose="020B0604030504040204" pitchFamily="34" charset="-120"/>
                </a:rPr>
                <a:t>8</a:t>
              </a:r>
              <a:r>
                <a:rPr lang="zh-TW" altLang="en-US" sz="2800" b="1" dirty="0">
                  <a:solidFill>
                    <a:prstClr val="white"/>
                  </a:solidFill>
                  <a:latin typeface="微軟正黑體" panose="020B0604030504040204" pitchFamily="34" charset="-120"/>
                  <a:ea typeface="微軟正黑體" panose="020B0604030504040204" pitchFamily="34" charset="-120"/>
                </a:rPr>
                <a:t>間門市</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grpSp>
      <p:grpSp>
        <p:nvGrpSpPr>
          <p:cNvPr id="25" name="Group 24"/>
          <p:cNvGrpSpPr/>
          <p:nvPr/>
        </p:nvGrpSpPr>
        <p:grpSpPr>
          <a:xfrm>
            <a:off x="8399731" y="4179227"/>
            <a:ext cx="3334051" cy="2502580"/>
            <a:chOff x="8398142" y="4179227"/>
            <a:chExt cx="3334051" cy="2502580"/>
          </a:xfrm>
        </p:grpSpPr>
        <p:sp>
          <p:nvSpPr>
            <p:cNvPr id="26" name="Rectangle 25"/>
            <p:cNvSpPr/>
            <p:nvPr/>
          </p:nvSpPr>
          <p:spPr>
            <a:xfrm>
              <a:off x="8398143" y="4179227"/>
              <a:ext cx="3334050" cy="250258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8142" y="5168906"/>
              <a:ext cx="3318127" cy="523220"/>
            </a:xfrm>
            <a:prstGeom prst="rect">
              <a:avLst/>
            </a:prstGeom>
          </p:spPr>
          <p:txBody>
            <a:bodyPr wrap="square">
              <a:spAutoFit/>
            </a:bodyP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超過</a:t>
              </a:r>
              <a:r>
                <a:rPr lang="en-US" altLang="zh-TW" sz="2800" b="1" dirty="0">
                  <a:solidFill>
                    <a:prstClr val="white"/>
                  </a:solidFill>
                  <a:latin typeface="微軟正黑體" panose="020B0604030504040204" pitchFamily="34" charset="-120"/>
                  <a:ea typeface="微軟正黑體" panose="020B0604030504040204" pitchFamily="34" charset="-120"/>
                </a:rPr>
                <a:t>50</a:t>
              </a:r>
              <a:r>
                <a:rPr lang="zh-TW" altLang="en-US" sz="2800" b="1" dirty="0">
                  <a:solidFill>
                    <a:prstClr val="white"/>
                  </a:solidFill>
                  <a:latin typeface="微軟正黑體" panose="020B0604030504040204" pitchFamily="34" charset="-120"/>
                  <a:ea typeface="微軟正黑體" panose="020B0604030504040204" pitchFamily="34" charset="-120"/>
                </a:rPr>
                <a:t>個電器品牌</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33657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445" r="3802" b="8889"/>
          <a:stretch/>
        </p:blipFill>
        <p:spPr>
          <a:xfrm>
            <a:off x="1588" y="0"/>
            <a:ext cx="12210760" cy="6858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493" t="83240" r="28167"/>
          <a:stretch/>
        </p:blipFill>
        <p:spPr>
          <a:xfrm>
            <a:off x="7400131" y="1218813"/>
            <a:ext cx="2895600" cy="408388"/>
          </a:xfrm>
          <a:prstGeom prst="rect">
            <a:avLst/>
          </a:prstGeom>
        </p:spPr>
      </p:pic>
    </p:spTree>
    <p:extLst>
      <p:ext uri="{BB962C8B-B14F-4D97-AF65-F5344CB8AC3E}">
        <p14:creationId xmlns:p14="http://schemas.microsoft.com/office/powerpoint/2010/main" val="1299382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 y="0"/>
            <a:ext cx="12191996" cy="6858000"/>
          </a:xfrm>
          <a:prstGeom prst="rect">
            <a:avLst/>
          </a:prstGeom>
        </p:spPr>
      </p:pic>
      <p:sp>
        <p:nvSpPr>
          <p:cNvPr id="9" name="Rectangle 8"/>
          <p:cNvSpPr/>
          <p:nvPr/>
        </p:nvSpPr>
        <p:spPr>
          <a:xfrm>
            <a:off x="-37729" y="-304800"/>
            <a:ext cx="12228141" cy="73914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nvGrpSpPr>
          <p:cNvPr id="10" name="Group 9"/>
          <p:cNvGrpSpPr/>
          <p:nvPr/>
        </p:nvGrpSpPr>
        <p:grpSpPr>
          <a:xfrm>
            <a:off x="381001" y="238254"/>
            <a:ext cx="1751720" cy="766335"/>
            <a:chOff x="379413" y="238253"/>
            <a:chExt cx="1751720" cy="766335"/>
          </a:xfrm>
        </p:grpSpPr>
        <p:sp>
          <p:nvSpPr>
            <p:cNvPr id="11" name="Rectangle 10"/>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grpSp>
        <p:nvGrpSpPr>
          <p:cNvPr id="18" name="Group 17"/>
          <p:cNvGrpSpPr/>
          <p:nvPr/>
        </p:nvGrpSpPr>
        <p:grpSpPr>
          <a:xfrm rot="1023938">
            <a:off x="10011357" y="210352"/>
            <a:ext cx="1684865" cy="1684863"/>
            <a:chOff x="-2174995" y="1616998"/>
            <a:chExt cx="2527420" cy="2527418"/>
          </a:xfrm>
        </p:grpSpPr>
        <p:sp>
          <p:nvSpPr>
            <p:cNvPr id="17" name="Oval 16"/>
            <p:cNvSpPr/>
            <p:nvPr/>
          </p:nvSpPr>
          <p:spPr>
            <a:xfrm>
              <a:off x="-2174995" y="1616998"/>
              <a:ext cx="2527419" cy="2527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993" y="1616998"/>
              <a:ext cx="2527418" cy="2527418"/>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artisticBlur radius="5"/>
                    </a14:imgEffect>
                  </a14:imgLayer>
                </a14:imgProps>
              </a:ext>
              <a:ext uri="{28A0092B-C50C-407E-A947-70E740481C1C}">
                <a14:useLocalDpi xmlns:a14="http://schemas.microsoft.com/office/drawing/2010/main" val="0"/>
              </a:ext>
            </a:extLst>
          </a:blip>
          <a:stretch>
            <a:fillRect/>
          </a:stretch>
        </p:blipFill>
        <p:spPr>
          <a:xfrm>
            <a:off x="-228600" y="1366585"/>
            <a:ext cx="11658600" cy="5803900"/>
          </a:xfrm>
          <a:prstGeom prst="rect">
            <a:avLst/>
          </a:prstGeom>
          <a:noFill/>
        </p:spPr>
      </p:pic>
      <p:sp>
        <p:nvSpPr>
          <p:cNvPr id="13" name="Rectangle 12"/>
          <p:cNvSpPr/>
          <p:nvPr/>
        </p:nvSpPr>
        <p:spPr>
          <a:xfrm>
            <a:off x="3237271" y="3703141"/>
            <a:ext cx="4953000" cy="707886"/>
          </a:xfrm>
          <a:prstGeom prst="rect">
            <a:avLst/>
          </a:prstGeom>
        </p:spPr>
        <p:txBody>
          <a:bodyPr wrap="square">
            <a:spAutoFit/>
          </a:bodyPr>
          <a:lstStyle/>
          <a:p>
            <a:pPr algn="ctr">
              <a:defRPr/>
            </a:pP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旺角新</a:t>
            </a: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世紀廣場店</a:t>
            </a:r>
            <a:endPar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5" name="Rectangle 24"/>
          <p:cNvSpPr/>
          <p:nvPr/>
        </p:nvSpPr>
        <p:spPr>
          <a:xfrm>
            <a:off x="3251559" y="4361884"/>
            <a:ext cx="4953000" cy="707886"/>
          </a:xfrm>
          <a:prstGeom prst="rect">
            <a:avLst/>
          </a:prstGeom>
        </p:spPr>
        <p:txBody>
          <a:bodyPr wrap="square">
            <a:spAutoFit/>
          </a:bodyPr>
          <a:lstStyle/>
          <a:p>
            <a:pPr algn="ctr">
              <a:defRPr/>
            </a:pPr>
            <a:r>
              <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月底</a:t>
            </a:r>
            <a:endPar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Rectangle 25"/>
          <p:cNvSpPr/>
          <p:nvPr/>
        </p:nvSpPr>
        <p:spPr>
          <a:xfrm>
            <a:off x="3125275" y="2895601"/>
            <a:ext cx="5536484" cy="769441"/>
          </a:xfrm>
          <a:prstGeom prst="rect">
            <a:avLst/>
          </a:prstGeom>
        </p:spPr>
        <p:txBody>
          <a:bodyPr wrap="square">
            <a:spAutoFit/>
          </a:bodyPr>
          <a:lstStyle/>
          <a:p>
            <a:pPr algn="ctr">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美安會員尊屬購物日</a:t>
            </a:r>
            <a:endParaRPr lang="en-US" altLang="zh-TW"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239815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445" r="3802" b="8889"/>
          <a:stretch/>
        </p:blipFill>
        <p:spPr>
          <a:xfrm>
            <a:off x="1588" y="0"/>
            <a:ext cx="12210760" cy="6858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493" t="83240" r="28167"/>
          <a:stretch/>
        </p:blipFill>
        <p:spPr>
          <a:xfrm>
            <a:off x="7400131" y="1218813"/>
            <a:ext cx="2895600" cy="408388"/>
          </a:xfrm>
          <a:prstGeom prst="rect">
            <a:avLst/>
          </a:prstGeom>
        </p:spPr>
      </p:pic>
    </p:spTree>
    <p:extLst>
      <p:ext uri="{BB962C8B-B14F-4D97-AF65-F5344CB8AC3E}">
        <p14:creationId xmlns:p14="http://schemas.microsoft.com/office/powerpoint/2010/main" val="16202372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893"/>
            <a:ext cx="12188825" cy="68562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75" y="2885661"/>
            <a:ext cx="1758926" cy="8460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883" y="3829782"/>
            <a:ext cx="2017909" cy="10131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4228" y="1447800"/>
            <a:ext cx="1194452" cy="119445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33594" b="35371"/>
          <a:stretch/>
        </p:blipFill>
        <p:spPr>
          <a:xfrm>
            <a:off x="3518462" y="4118094"/>
            <a:ext cx="2311339" cy="47820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5743" y="3919469"/>
            <a:ext cx="1595146" cy="76923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989" y="2925906"/>
            <a:ext cx="1407390" cy="72080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1498" y="1524908"/>
            <a:ext cx="1141809" cy="11430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829" y="4113915"/>
            <a:ext cx="1393551" cy="64219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2767" y="2752720"/>
            <a:ext cx="1022880" cy="1022880"/>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56447" y="5009102"/>
            <a:ext cx="1004581" cy="1004581"/>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413" y="3045614"/>
            <a:ext cx="1625054" cy="309238"/>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6901" y="1694851"/>
            <a:ext cx="823733" cy="823733"/>
          </a:xfrm>
          <a:prstGeom prst="rect">
            <a:avLst/>
          </a:prstGeom>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29345" y="2914522"/>
            <a:ext cx="1875301" cy="571422"/>
          </a:xfrm>
          <a:prstGeom prst="rect">
            <a:avLst/>
          </a:prstGeom>
        </p:spPr>
      </p:pic>
      <p:grpSp>
        <p:nvGrpSpPr>
          <p:cNvPr id="35" name="Group 34"/>
          <p:cNvGrpSpPr/>
          <p:nvPr/>
        </p:nvGrpSpPr>
        <p:grpSpPr>
          <a:xfrm>
            <a:off x="6140865" y="5062215"/>
            <a:ext cx="2019300" cy="976778"/>
            <a:chOff x="6236757" y="5210152"/>
            <a:chExt cx="2019300" cy="976778"/>
          </a:xfrm>
        </p:grpSpPr>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36757" y="5210152"/>
              <a:ext cx="2019300" cy="719783"/>
            </a:xfrm>
            <a:prstGeom prst="rect">
              <a:avLst/>
            </a:prstGeom>
          </p:spPr>
        </p:pic>
        <p:pic>
          <p:nvPicPr>
            <p:cNvPr id="27" name="Picture 26"/>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6669119" y="5930256"/>
              <a:ext cx="1219200" cy="256674"/>
            </a:xfrm>
            <a:prstGeom prst="rect">
              <a:avLst/>
            </a:prstGeom>
          </p:spPr>
        </p:pic>
      </p:grpSp>
      <p:grpSp>
        <p:nvGrpSpPr>
          <p:cNvPr id="36" name="Group 35"/>
          <p:cNvGrpSpPr/>
          <p:nvPr/>
        </p:nvGrpSpPr>
        <p:grpSpPr>
          <a:xfrm>
            <a:off x="8331707" y="4785843"/>
            <a:ext cx="1219200" cy="1253150"/>
            <a:chOff x="8394673" y="4908777"/>
            <a:chExt cx="1219200" cy="1253150"/>
          </a:xfrm>
        </p:grpSpPr>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46010" y="4908777"/>
              <a:ext cx="1116526" cy="1116526"/>
            </a:xfrm>
            <a:prstGeom prst="rect">
              <a:avLst/>
            </a:prstGeom>
          </p:spPr>
        </p:pic>
        <p:pic>
          <p:nvPicPr>
            <p:cNvPr id="28" name="Picture 27"/>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8394673" y="5905253"/>
              <a:ext cx="1219200" cy="256674"/>
            </a:xfrm>
            <a:prstGeom prst="rect">
              <a:avLst/>
            </a:prstGeom>
          </p:spPr>
        </p:pic>
      </p:grpSp>
      <p:grpSp>
        <p:nvGrpSpPr>
          <p:cNvPr id="37" name="Group 36"/>
          <p:cNvGrpSpPr/>
          <p:nvPr/>
        </p:nvGrpSpPr>
        <p:grpSpPr>
          <a:xfrm>
            <a:off x="9860940" y="4942338"/>
            <a:ext cx="1219200" cy="1097352"/>
            <a:chOff x="9859352" y="4942338"/>
            <a:chExt cx="1219200" cy="1097352"/>
          </a:xfrm>
        </p:grpSpPr>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25818" y="4942338"/>
              <a:ext cx="766871" cy="766871"/>
            </a:xfrm>
            <a:prstGeom prst="rect">
              <a:avLst/>
            </a:prstGeom>
          </p:spPr>
        </p:pic>
        <p:pic>
          <p:nvPicPr>
            <p:cNvPr id="29" name="Picture 28"/>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9859352" y="5783016"/>
              <a:ext cx="1219200" cy="256674"/>
            </a:xfrm>
            <a:prstGeom prst="rect">
              <a:avLst/>
            </a:prstGeom>
          </p:spPr>
        </p:pic>
      </p:grpSp>
      <p:grpSp>
        <p:nvGrpSpPr>
          <p:cNvPr id="31" name="Group 30"/>
          <p:cNvGrpSpPr/>
          <p:nvPr/>
        </p:nvGrpSpPr>
        <p:grpSpPr>
          <a:xfrm>
            <a:off x="2057401" y="1590162"/>
            <a:ext cx="2263957" cy="938458"/>
            <a:chOff x="2229998" y="1949645"/>
            <a:chExt cx="2263957" cy="938458"/>
          </a:xfrm>
        </p:grpSpPr>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29998" y="1949645"/>
              <a:ext cx="2263957" cy="709069"/>
            </a:xfrm>
            <a:prstGeom prst="rect">
              <a:avLst/>
            </a:prstGeom>
          </p:spPr>
        </p:pic>
        <p:sp>
          <p:nvSpPr>
            <p:cNvPr id="30" name="TextBox 29"/>
            <p:cNvSpPr txBox="1"/>
            <p:nvPr/>
          </p:nvSpPr>
          <p:spPr>
            <a:xfrm>
              <a:off x="2229999" y="2580326"/>
              <a:ext cx="2263956" cy="307777"/>
            </a:xfrm>
            <a:prstGeom prst="rect">
              <a:avLst/>
            </a:prstGeom>
            <a:noFill/>
          </p:spPr>
          <p:txBody>
            <a:bodyPr wrap="square" rtlCol="0">
              <a:spAutoFit/>
            </a:bodyPr>
            <a:lstStyle/>
            <a:p>
              <a:pPr algn="ctr"/>
              <a:r>
                <a:rPr lang="en-US" sz="1400" dirty="0">
                  <a:solidFill>
                    <a:srgbClr val="E87722"/>
                  </a:solidFill>
                  <a:latin typeface="微軟正黑體" panose="020B0604030504040204" pitchFamily="34" charset="-120"/>
                  <a:ea typeface="微軟正黑體" panose="020B0604030504040204" pitchFamily="34" charset="-120"/>
                </a:rPr>
                <a:t>11</a:t>
              </a:r>
              <a:r>
                <a:rPr lang="zh-TW" altLang="en-US" sz="1400" dirty="0">
                  <a:solidFill>
                    <a:srgbClr val="E87722"/>
                  </a:solidFill>
                  <a:latin typeface="微軟正黑體" panose="020B0604030504040204" pitchFamily="34" charset="-120"/>
                  <a:ea typeface="微軟正黑體" panose="020B0604030504040204" pitchFamily="34" charset="-120"/>
                </a:rPr>
                <a:t>個全方位保險服務</a:t>
              </a:r>
              <a:endParaRPr lang="en-US" sz="1400" dirty="0">
                <a:solidFill>
                  <a:srgbClr val="E87722"/>
                </a:solidFill>
                <a:latin typeface="微軟正黑體" panose="020B0604030504040204" pitchFamily="34" charset="-120"/>
                <a:ea typeface="微軟正黑體" panose="020B0604030504040204" pitchFamily="34" charset="-120"/>
              </a:endParaRPr>
            </a:p>
          </p:txBody>
        </p:sp>
      </p:grpSp>
      <p:grpSp>
        <p:nvGrpSpPr>
          <p:cNvPr id="33" name="Group 32"/>
          <p:cNvGrpSpPr/>
          <p:nvPr/>
        </p:nvGrpSpPr>
        <p:grpSpPr>
          <a:xfrm>
            <a:off x="4496729" y="1662223"/>
            <a:ext cx="2263956" cy="880945"/>
            <a:chOff x="4669327" y="2021705"/>
            <a:chExt cx="2263956" cy="880945"/>
          </a:xfrm>
        </p:grpSpPr>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41936" y="2021705"/>
              <a:ext cx="1918739" cy="518060"/>
            </a:xfrm>
            <a:prstGeom prst="rect">
              <a:avLst/>
            </a:prstGeom>
          </p:spPr>
        </p:pic>
        <p:sp>
          <p:nvSpPr>
            <p:cNvPr id="32" name="TextBox 31"/>
            <p:cNvSpPr txBox="1"/>
            <p:nvPr/>
          </p:nvSpPr>
          <p:spPr>
            <a:xfrm>
              <a:off x="4669327" y="2594873"/>
              <a:ext cx="2263956" cy="307777"/>
            </a:xfrm>
            <a:prstGeom prst="rect">
              <a:avLst/>
            </a:prstGeom>
            <a:noFill/>
          </p:spPr>
          <p:txBody>
            <a:bodyPr wrap="square" rtlCol="0">
              <a:spAutoFit/>
            </a:bodyPr>
            <a:lstStyle/>
            <a:p>
              <a:pPr algn="ctr"/>
              <a:r>
                <a:rPr lang="en-US" altLang="zh-TW" sz="1400" dirty="0">
                  <a:solidFill>
                    <a:srgbClr val="064073"/>
                  </a:solidFill>
                  <a:latin typeface="微軟正黑體" panose="020B0604030504040204" pitchFamily="34" charset="-120"/>
                  <a:ea typeface="微軟正黑體" panose="020B0604030504040204" pitchFamily="34" charset="-120"/>
                </a:rPr>
                <a:t>City Priority </a:t>
              </a:r>
              <a:r>
                <a:rPr lang="zh-TW" altLang="en-US" sz="1400" dirty="0">
                  <a:solidFill>
                    <a:srgbClr val="064073"/>
                  </a:solidFill>
                  <a:latin typeface="微軟正黑體" panose="020B0604030504040204" pitchFamily="34" charset="-120"/>
                  <a:ea typeface="微軟正黑體" panose="020B0604030504040204" pitchFamily="34" charset="-120"/>
                </a:rPr>
                <a:t>戶口申請</a:t>
              </a:r>
              <a:endParaRPr lang="en-US" sz="1400" dirty="0">
                <a:solidFill>
                  <a:srgbClr val="064073"/>
                </a:solidFill>
                <a:latin typeface="微軟正黑體" panose="020B0604030504040204" pitchFamily="34" charset="-120"/>
                <a:ea typeface="微軟正黑體" panose="020B0604030504040204" pitchFamily="34" charset="-120"/>
              </a:endParaRPr>
            </a:p>
          </p:txBody>
        </p:sp>
      </p:grpSp>
      <p:sp>
        <p:nvSpPr>
          <p:cNvPr id="34" name="TextBox 33"/>
          <p:cNvSpPr txBox="1"/>
          <p:nvPr/>
        </p:nvSpPr>
        <p:spPr>
          <a:xfrm>
            <a:off x="1588" y="891531"/>
            <a:ext cx="12188825" cy="584775"/>
          </a:xfrm>
          <a:prstGeom prst="rect">
            <a:avLst/>
          </a:prstGeom>
          <a:noFill/>
        </p:spPr>
        <p:txBody>
          <a:bodyPr wrap="square" rtlCol="0">
            <a:spAutoFit/>
          </a:bodyPr>
          <a:lstStyle/>
          <a:p>
            <a:pPr algn="ctr"/>
            <a:r>
              <a:rPr lang="zh-TW" altLang="en-US" sz="3200" b="1" dirty="0">
                <a:solidFill>
                  <a:srgbClr val="D1B072"/>
                </a:solidFill>
                <a:latin typeface="微軟正黑體" panose="020B0604030504040204" pitchFamily="34" charset="-120"/>
                <a:ea typeface="微軟正黑體" panose="020B0604030504040204" pitchFamily="34" charset="-120"/>
              </a:rPr>
              <a:t>最新加盟星級夥伴商店</a:t>
            </a:r>
            <a:endParaRPr lang="en-US" sz="3200" b="1" dirty="0">
              <a:solidFill>
                <a:srgbClr val="D1B072"/>
              </a:solidFill>
              <a:latin typeface="微軟正黑體" panose="020B0604030504040204" pitchFamily="34" charset="-120"/>
              <a:ea typeface="微軟正黑體" panose="020B0604030504040204" pitchFamily="34" charset="-120"/>
            </a:endParaRPr>
          </a:p>
        </p:txBody>
      </p:sp>
      <p:grpSp>
        <p:nvGrpSpPr>
          <p:cNvPr id="2" name="Group 1"/>
          <p:cNvGrpSpPr/>
          <p:nvPr/>
        </p:nvGrpSpPr>
        <p:grpSpPr>
          <a:xfrm>
            <a:off x="3731770" y="5242053"/>
            <a:ext cx="2059431" cy="795790"/>
            <a:chOff x="6927756" y="1772760"/>
            <a:chExt cx="2059431" cy="795790"/>
          </a:xfrm>
        </p:grpSpPr>
        <p:pic>
          <p:nvPicPr>
            <p:cNvPr id="22" name="Picture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27756" y="1772760"/>
              <a:ext cx="2059431" cy="606916"/>
            </a:xfrm>
            <a:prstGeom prst="rect">
              <a:avLst/>
            </a:prstGeom>
          </p:spPr>
        </p:pic>
        <p:pic>
          <p:nvPicPr>
            <p:cNvPr id="38" name="Picture 37"/>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7343840" y="2311876"/>
              <a:ext cx="1219200" cy="256674"/>
            </a:xfrm>
            <a:prstGeom prst="rect">
              <a:avLst/>
            </a:prstGeom>
          </p:spPr>
        </p:pic>
      </p:grpSp>
    </p:spTree>
    <p:extLst>
      <p:ext uri="{BB962C8B-B14F-4D97-AF65-F5344CB8AC3E}">
        <p14:creationId xmlns:p14="http://schemas.microsoft.com/office/powerpoint/2010/main" val="316209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anim calcmode="lin" valueType="num">
                                      <p:cBhvr>
                                        <p:cTn id="14" dur="500" fill="hold"/>
                                        <p:tgtEl>
                                          <p:spTgt spid="33"/>
                                        </p:tgtEl>
                                        <p:attrNameLst>
                                          <p:attrName>ppt_x</p:attrName>
                                        </p:attrNameLst>
                                      </p:cBhvr>
                                      <p:tavLst>
                                        <p:tav tm="0">
                                          <p:val>
                                            <p:strVal val="#ppt_x"/>
                                          </p:val>
                                        </p:tav>
                                        <p:tav tm="100000">
                                          <p:val>
                                            <p:strVal val="#ppt_x"/>
                                          </p:val>
                                        </p:tav>
                                      </p:tavLst>
                                    </p:anim>
                                    <p:anim calcmode="lin" valueType="num">
                                      <p:cBhvr>
                                        <p:cTn id="15" dur="5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anim calcmode="lin" valueType="num">
                                      <p:cBhvr>
                                        <p:cTn id="56" dur="500" fill="hold"/>
                                        <p:tgtEl>
                                          <p:spTgt spid="25"/>
                                        </p:tgtEl>
                                        <p:attrNameLst>
                                          <p:attrName>ppt_x</p:attrName>
                                        </p:attrNameLst>
                                      </p:cBhvr>
                                      <p:tavLst>
                                        <p:tav tm="0">
                                          <p:val>
                                            <p:strVal val="#ppt_x"/>
                                          </p:val>
                                        </p:tav>
                                        <p:tav tm="100000">
                                          <p:val>
                                            <p:strVal val="#ppt_x"/>
                                          </p:val>
                                        </p:tav>
                                      </p:tavLst>
                                    </p:anim>
                                    <p:anim calcmode="lin" valueType="num">
                                      <p:cBhvr>
                                        <p:cTn id="57" dur="500" fill="hold"/>
                                        <p:tgtEl>
                                          <p:spTgt spid="25"/>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42"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anim calcmode="lin" valueType="num">
                                      <p:cBhvr>
                                        <p:cTn id="68" dur="500" fill="hold"/>
                                        <p:tgtEl>
                                          <p:spTgt spid="16"/>
                                        </p:tgtEl>
                                        <p:attrNameLst>
                                          <p:attrName>ppt_x</p:attrName>
                                        </p:attrNameLst>
                                      </p:cBhvr>
                                      <p:tavLst>
                                        <p:tav tm="0">
                                          <p:val>
                                            <p:strVal val="#ppt_x"/>
                                          </p:val>
                                        </p:tav>
                                        <p:tav tm="100000">
                                          <p:val>
                                            <p:strVal val="#ppt_x"/>
                                          </p:val>
                                        </p:tav>
                                      </p:tavLst>
                                    </p:anim>
                                    <p:anim calcmode="lin" valueType="num">
                                      <p:cBhvr>
                                        <p:cTn id="69" dur="500" fill="hold"/>
                                        <p:tgtEl>
                                          <p:spTgt spid="16"/>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2"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anim calcmode="lin" valueType="num">
                                      <p:cBhvr>
                                        <p:cTn id="74" dur="500" fill="hold"/>
                                        <p:tgtEl>
                                          <p:spTgt spid="11"/>
                                        </p:tgtEl>
                                        <p:attrNameLst>
                                          <p:attrName>ppt_x</p:attrName>
                                        </p:attrNameLst>
                                      </p:cBhvr>
                                      <p:tavLst>
                                        <p:tav tm="0">
                                          <p:val>
                                            <p:strVal val="#ppt_x"/>
                                          </p:val>
                                        </p:tav>
                                        <p:tav tm="100000">
                                          <p:val>
                                            <p:strVal val="#ppt_x"/>
                                          </p:val>
                                        </p:tav>
                                      </p:tavLst>
                                    </p:anim>
                                    <p:anim calcmode="lin" valueType="num">
                                      <p:cBhvr>
                                        <p:cTn id="75" dur="500" fill="hold"/>
                                        <p:tgtEl>
                                          <p:spTgt spid="11"/>
                                        </p:tgtEl>
                                        <p:attrNameLst>
                                          <p:attrName>ppt_y</p:attrName>
                                        </p:attrNameLst>
                                      </p:cBhvr>
                                      <p:tavLst>
                                        <p:tav tm="0">
                                          <p:val>
                                            <p:strVal val="#ppt_y+.1"/>
                                          </p:val>
                                        </p:tav>
                                        <p:tav tm="100000">
                                          <p:val>
                                            <p:strVal val="#ppt_y"/>
                                          </p:val>
                                        </p:tav>
                                      </p:tavLst>
                                    </p:anim>
                                  </p:childTnLst>
                                </p:cTn>
                              </p:par>
                            </p:childTnLst>
                          </p:cTn>
                        </p:par>
                        <p:par>
                          <p:cTn id="76" fill="hold">
                            <p:stCondLst>
                              <p:cond delay="6500"/>
                            </p:stCondLst>
                            <p:childTnLst>
                              <p:par>
                                <p:cTn id="77" presetID="42"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anim calcmode="lin" valueType="num">
                                      <p:cBhvr>
                                        <p:cTn id="80" dur="500" fill="hold"/>
                                        <p:tgtEl>
                                          <p:spTgt spid="8"/>
                                        </p:tgtEl>
                                        <p:attrNameLst>
                                          <p:attrName>ppt_x</p:attrName>
                                        </p:attrNameLst>
                                      </p:cBhvr>
                                      <p:tavLst>
                                        <p:tav tm="0">
                                          <p:val>
                                            <p:strVal val="#ppt_x"/>
                                          </p:val>
                                        </p:tav>
                                        <p:tav tm="100000">
                                          <p:val>
                                            <p:strVal val="#ppt_x"/>
                                          </p:val>
                                        </p:tav>
                                      </p:tavLst>
                                    </p:anim>
                                    <p:anim calcmode="lin" valueType="num">
                                      <p:cBhvr>
                                        <p:cTn id="81" dur="500" fill="hold"/>
                                        <p:tgtEl>
                                          <p:spTgt spid="8"/>
                                        </p:tgtEl>
                                        <p:attrNameLst>
                                          <p:attrName>ppt_y</p:attrName>
                                        </p:attrNameLst>
                                      </p:cBhvr>
                                      <p:tavLst>
                                        <p:tav tm="0">
                                          <p:val>
                                            <p:strVal val="#ppt_y+.1"/>
                                          </p:val>
                                        </p:tav>
                                        <p:tav tm="100000">
                                          <p:val>
                                            <p:strVal val="#ppt_y"/>
                                          </p:val>
                                        </p:tav>
                                      </p:tavLst>
                                    </p:anim>
                                  </p:childTnLst>
                                </p:cTn>
                              </p:par>
                            </p:childTnLst>
                          </p:cTn>
                        </p:par>
                        <p:par>
                          <p:cTn id="82" fill="hold">
                            <p:stCondLst>
                              <p:cond delay="7000"/>
                            </p:stCondLst>
                            <p:childTnLst>
                              <p:par>
                                <p:cTn id="83" presetID="42" presetClass="entr" presetSubtype="0"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anim calcmode="lin" valueType="num">
                                      <p:cBhvr>
                                        <p:cTn id="86" dur="500" fill="hold"/>
                                        <p:tgtEl>
                                          <p:spTgt spid="12"/>
                                        </p:tgtEl>
                                        <p:attrNameLst>
                                          <p:attrName>ppt_x</p:attrName>
                                        </p:attrNameLst>
                                      </p:cBhvr>
                                      <p:tavLst>
                                        <p:tav tm="0">
                                          <p:val>
                                            <p:strVal val="#ppt_x"/>
                                          </p:val>
                                        </p:tav>
                                        <p:tav tm="100000">
                                          <p:val>
                                            <p:strVal val="#ppt_x"/>
                                          </p:val>
                                        </p:tav>
                                      </p:tavLst>
                                    </p:anim>
                                    <p:anim calcmode="lin" valueType="num">
                                      <p:cBhvr>
                                        <p:cTn id="87" dur="500" fill="hold"/>
                                        <p:tgtEl>
                                          <p:spTgt spid="12"/>
                                        </p:tgtEl>
                                        <p:attrNameLst>
                                          <p:attrName>ppt_y</p:attrName>
                                        </p:attrNameLst>
                                      </p:cBhvr>
                                      <p:tavLst>
                                        <p:tav tm="0">
                                          <p:val>
                                            <p:strVal val="#ppt_y+.1"/>
                                          </p:val>
                                        </p:tav>
                                        <p:tav tm="100000">
                                          <p:val>
                                            <p:strVal val="#ppt_y"/>
                                          </p:val>
                                        </p:tav>
                                      </p:tavLst>
                                    </p:anim>
                                  </p:childTnLst>
                                </p:cTn>
                              </p:par>
                            </p:childTnLst>
                          </p:cTn>
                        </p:par>
                        <p:par>
                          <p:cTn id="88" fill="hold">
                            <p:stCondLst>
                              <p:cond delay="7500"/>
                            </p:stCondLst>
                            <p:childTnLst>
                              <p:par>
                                <p:cTn id="89" presetID="42" presetClass="entr" presetSubtype="0" fill="hold"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anim calcmode="lin" valueType="num">
                                      <p:cBhvr>
                                        <p:cTn id="92" dur="500" fill="hold"/>
                                        <p:tgtEl>
                                          <p:spTgt spid="19"/>
                                        </p:tgtEl>
                                        <p:attrNameLst>
                                          <p:attrName>ppt_x</p:attrName>
                                        </p:attrNameLst>
                                      </p:cBhvr>
                                      <p:tavLst>
                                        <p:tav tm="0">
                                          <p:val>
                                            <p:strVal val="#ppt_x"/>
                                          </p:val>
                                        </p:tav>
                                        <p:tav tm="100000">
                                          <p:val>
                                            <p:strVal val="#ppt_x"/>
                                          </p:val>
                                        </p:tav>
                                      </p:tavLst>
                                    </p:anim>
                                    <p:anim calcmode="lin" valueType="num">
                                      <p:cBhvr>
                                        <p:cTn id="93" dur="500" fill="hold"/>
                                        <p:tgtEl>
                                          <p:spTgt spid="19"/>
                                        </p:tgtEl>
                                        <p:attrNameLst>
                                          <p:attrName>ppt_y</p:attrName>
                                        </p:attrNameLst>
                                      </p:cBhvr>
                                      <p:tavLst>
                                        <p:tav tm="0">
                                          <p:val>
                                            <p:strVal val="#ppt_y+.1"/>
                                          </p:val>
                                        </p:tav>
                                        <p:tav tm="100000">
                                          <p:val>
                                            <p:strVal val="#ppt_y"/>
                                          </p:val>
                                        </p:tav>
                                      </p:tavLst>
                                    </p:anim>
                                  </p:childTnLst>
                                </p:cTn>
                              </p:par>
                            </p:childTnLst>
                          </p:cTn>
                        </p:par>
                        <p:par>
                          <p:cTn id="94" fill="hold">
                            <p:stCondLst>
                              <p:cond delay="8000"/>
                            </p:stCondLst>
                            <p:childTnLst>
                              <p:par>
                                <p:cTn id="95" presetID="42" presetClass="entr" presetSubtype="0" fill="hold" nodeType="after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anim calcmode="lin" valueType="num">
                                      <p:cBhvr>
                                        <p:cTn id="98" dur="500" fill="hold"/>
                                        <p:tgtEl>
                                          <p:spTgt spid="2"/>
                                        </p:tgtEl>
                                        <p:attrNameLst>
                                          <p:attrName>ppt_x</p:attrName>
                                        </p:attrNameLst>
                                      </p:cBhvr>
                                      <p:tavLst>
                                        <p:tav tm="0">
                                          <p:val>
                                            <p:strVal val="#ppt_x"/>
                                          </p:val>
                                        </p:tav>
                                        <p:tav tm="100000">
                                          <p:val>
                                            <p:strVal val="#ppt_x"/>
                                          </p:val>
                                        </p:tav>
                                      </p:tavLst>
                                    </p:anim>
                                    <p:anim calcmode="lin" valueType="num">
                                      <p:cBhvr>
                                        <p:cTn id="99" dur="500" fill="hold"/>
                                        <p:tgtEl>
                                          <p:spTgt spid="2"/>
                                        </p:tgtEl>
                                        <p:attrNameLst>
                                          <p:attrName>ppt_y</p:attrName>
                                        </p:attrNameLst>
                                      </p:cBhvr>
                                      <p:tavLst>
                                        <p:tav tm="0">
                                          <p:val>
                                            <p:strVal val="#ppt_y+.1"/>
                                          </p:val>
                                        </p:tav>
                                        <p:tav tm="100000">
                                          <p:val>
                                            <p:strVal val="#ppt_y"/>
                                          </p:val>
                                        </p:tav>
                                      </p:tavLst>
                                    </p:anim>
                                  </p:childTnLst>
                                </p:cTn>
                              </p:par>
                            </p:childTnLst>
                          </p:cTn>
                        </p:par>
                        <p:par>
                          <p:cTn id="100" fill="hold">
                            <p:stCondLst>
                              <p:cond delay="8500"/>
                            </p:stCondLst>
                            <p:childTnLst>
                              <p:par>
                                <p:cTn id="101" presetID="42" presetClass="entr" presetSubtype="0" fill="hold"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anim calcmode="lin" valueType="num">
                                      <p:cBhvr>
                                        <p:cTn id="104" dur="500" fill="hold"/>
                                        <p:tgtEl>
                                          <p:spTgt spid="35"/>
                                        </p:tgtEl>
                                        <p:attrNameLst>
                                          <p:attrName>ppt_x</p:attrName>
                                        </p:attrNameLst>
                                      </p:cBhvr>
                                      <p:tavLst>
                                        <p:tav tm="0">
                                          <p:val>
                                            <p:strVal val="#ppt_x"/>
                                          </p:val>
                                        </p:tav>
                                        <p:tav tm="100000">
                                          <p:val>
                                            <p:strVal val="#ppt_x"/>
                                          </p:val>
                                        </p:tav>
                                      </p:tavLst>
                                    </p:anim>
                                    <p:anim calcmode="lin" valueType="num">
                                      <p:cBhvr>
                                        <p:cTn id="105" dur="500" fill="hold"/>
                                        <p:tgtEl>
                                          <p:spTgt spid="35"/>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42" presetClass="entr" presetSubtype="0" fill="hold" nodeType="after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anim calcmode="lin" valueType="num">
                                      <p:cBhvr>
                                        <p:cTn id="110" dur="500" fill="hold"/>
                                        <p:tgtEl>
                                          <p:spTgt spid="36"/>
                                        </p:tgtEl>
                                        <p:attrNameLst>
                                          <p:attrName>ppt_x</p:attrName>
                                        </p:attrNameLst>
                                      </p:cBhvr>
                                      <p:tavLst>
                                        <p:tav tm="0">
                                          <p:val>
                                            <p:strVal val="#ppt_x"/>
                                          </p:val>
                                        </p:tav>
                                        <p:tav tm="100000">
                                          <p:val>
                                            <p:strVal val="#ppt_x"/>
                                          </p:val>
                                        </p:tav>
                                      </p:tavLst>
                                    </p:anim>
                                    <p:anim calcmode="lin" valueType="num">
                                      <p:cBhvr>
                                        <p:cTn id="111" dur="500" fill="hold"/>
                                        <p:tgtEl>
                                          <p:spTgt spid="36"/>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42" presetClass="entr" presetSubtype="0" fill="hold"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anim calcmode="lin" valueType="num">
                                      <p:cBhvr>
                                        <p:cTn id="116" dur="500" fill="hold"/>
                                        <p:tgtEl>
                                          <p:spTgt spid="37"/>
                                        </p:tgtEl>
                                        <p:attrNameLst>
                                          <p:attrName>ppt_x</p:attrName>
                                        </p:attrNameLst>
                                      </p:cBhvr>
                                      <p:tavLst>
                                        <p:tav tm="0">
                                          <p:val>
                                            <p:strVal val="#ppt_x"/>
                                          </p:val>
                                        </p:tav>
                                        <p:tav tm="100000">
                                          <p:val>
                                            <p:strVal val="#ppt_x"/>
                                          </p:val>
                                        </p:tav>
                                      </p:tavLst>
                                    </p:anim>
                                    <p:anim calcmode="lin" valueType="num">
                                      <p:cBhvr>
                                        <p:cTn id="117"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p:cNvGrpSpPr/>
          <p:nvPr/>
        </p:nvGrpSpPr>
        <p:grpSpPr>
          <a:xfrm>
            <a:off x="2005013" y="-96158"/>
            <a:ext cx="10194524" cy="7023705"/>
            <a:chOff x="2003425" y="-96158"/>
            <a:chExt cx="10194524" cy="7023705"/>
          </a:xfrm>
        </p:grpSpPr>
        <p:pic>
          <p:nvPicPr>
            <p:cNvPr id="148" name="Picture 1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25" y="-96158"/>
              <a:ext cx="10194524" cy="7023705"/>
            </a:xfrm>
            <a:prstGeom prst="rect">
              <a:avLst/>
            </a:prstGeom>
          </p:spPr>
        </p:pic>
        <p:sp>
          <p:nvSpPr>
            <p:cNvPr id="150" name="Rectangle 149"/>
            <p:cNvSpPr/>
            <p:nvPr/>
          </p:nvSpPr>
          <p:spPr>
            <a:xfrm>
              <a:off x="7145515" y="3041107"/>
              <a:ext cx="325503" cy="136382"/>
            </a:xfrm>
            <a:prstGeom prst="rect">
              <a:avLst/>
            </a:prstGeom>
            <a:solidFill>
              <a:srgbClr val="8F8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09" name="Picture 108"/>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392597" y="519767"/>
            <a:ext cx="1969373" cy="379902"/>
          </a:xfrm>
          <a:prstGeom prst="roundRect">
            <a:avLst/>
          </a:prstGeom>
        </p:spPr>
      </p:pic>
      <p:sp>
        <p:nvSpPr>
          <p:cNvPr id="134" name="TextBox 133"/>
          <p:cNvSpPr txBox="1"/>
          <p:nvPr/>
        </p:nvSpPr>
        <p:spPr>
          <a:xfrm>
            <a:off x="5483193" y="528642"/>
            <a:ext cx="1788183" cy="338554"/>
          </a:xfrm>
          <a:prstGeom prst="rect">
            <a:avLst/>
          </a:prstGeom>
          <a:noFill/>
        </p:spPr>
        <p:txBody>
          <a:bodyPr wrap="square" rtlCol="0">
            <a:spAutoFit/>
          </a:bodyPr>
          <a:lstStyle/>
          <a:p>
            <a:r>
              <a:rPr lang="en-US" sz="1600" b="1" dirty="0">
                <a:solidFill>
                  <a:prstClr val="white"/>
                </a:solidFill>
                <a:latin typeface="微軟正黑體" panose="020B0604030504040204" pitchFamily="34" charset="-120"/>
                <a:ea typeface="微軟正黑體" panose="020B0604030504040204" pitchFamily="34" charset="-120"/>
              </a:rPr>
              <a:t>G/F </a:t>
            </a:r>
            <a:r>
              <a:rPr lang="zh-TW" altLang="en-US" sz="1600" b="1" dirty="0">
                <a:solidFill>
                  <a:prstClr val="white"/>
                </a:solidFill>
                <a:latin typeface="微軟正黑體" panose="020B0604030504040204" pitchFamily="34" charset="-120"/>
                <a:ea typeface="微軟正黑體" panose="020B0604030504040204" pitchFamily="34" charset="-120"/>
              </a:rPr>
              <a:t>美安品牌</a:t>
            </a:r>
            <a:r>
              <a:rPr lang="zh-TW" altLang="en-US" sz="1600" b="1" dirty="0">
                <a:solidFill>
                  <a:prstClr val="white"/>
                </a:solidFill>
                <a:latin typeface="微軟正黑體" panose="020B0604030504040204" pitchFamily="34" charset="-120"/>
                <a:ea typeface="微軟正黑體" panose="020B0604030504040204" pitchFamily="34" charset="-120"/>
              </a:rPr>
              <a:t>部</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2787709" y="1597273"/>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prstClr val="white"/>
                    </a:solidFill>
                    <a:latin typeface="Calibri"/>
                  </a:rPr>
                  <a:t>B</a:t>
                </a:r>
                <a:r>
                  <a:rPr lang="en-US" altLang="zh-TW" sz="1100" dirty="0">
                    <a:solidFill>
                      <a:prstClr val="white"/>
                    </a:solidFill>
                    <a:latin typeface="Calibri"/>
                    <a:ea typeface="新細明體" panose="02020500000000000000" pitchFamily="18" charset="-120"/>
                  </a:rPr>
                  <a:t>1</a:t>
                </a:r>
                <a:endParaRPr lang="en-US" sz="1100" dirty="0">
                  <a:solidFill>
                    <a:prstClr val="white"/>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srgbClr val="FFFF00"/>
                    </a:solidFill>
                    <a:latin typeface="Calibri"/>
                  </a:rPr>
                  <a:t>G</a:t>
                </a:r>
                <a:endParaRPr lang="en-US" sz="1100" dirty="0">
                  <a:solidFill>
                    <a:srgbClr val="FFFF00"/>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2</a:t>
                </a:r>
                <a:endParaRPr lang="en-US" sz="1100" dirty="0">
                  <a:solidFill>
                    <a:prstClr val="white"/>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3</a:t>
                </a:r>
                <a:endParaRPr lang="en-US" sz="1100" dirty="0">
                  <a:solidFill>
                    <a:prstClr val="white"/>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5" name="Group 124"/>
            <p:cNvGrpSpPr/>
            <p:nvPr/>
          </p:nvGrpSpPr>
          <p:grpSpPr>
            <a:xfrm>
              <a:off x="-1855214" y="2408957"/>
              <a:ext cx="657511" cy="328755"/>
              <a:chOff x="6132512" y="-260375"/>
              <a:chExt cx="457200" cy="228600"/>
            </a:xfrm>
          </p:grpSpPr>
          <p:sp>
            <p:nvSpPr>
              <p:cNvPr id="126" name="Rounded Rectangle 125"/>
              <p:cNvSpPr/>
              <p:nvPr/>
            </p:nvSpPr>
            <p:spPr>
              <a:xfrm>
                <a:off x="6132512" y="-260375"/>
                <a:ext cx="457200" cy="228600"/>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7" name="TextBox 126"/>
              <p:cNvSpPr txBox="1"/>
              <p:nvPr/>
            </p:nvSpPr>
            <p:spPr>
              <a:xfrm>
                <a:off x="6150248" y="-248921"/>
                <a:ext cx="438431" cy="214013"/>
              </a:xfrm>
              <a:prstGeom prst="rect">
                <a:avLst/>
              </a:prstGeom>
              <a:noFill/>
            </p:spPr>
            <p:txBody>
              <a:bodyPr wrap="square" rtlCol="0">
                <a:spAutoFit/>
              </a:bodyPr>
              <a:lstStyle/>
              <a:p>
                <a:pPr algn="ctr"/>
                <a:r>
                  <a:rPr lang="en-US" sz="1400" dirty="0">
                    <a:solidFill>
                      <a:srgbClr val="ACE545"/>
                    </a:solidFill>
                    <a:latin typeface="Calibri"/>
                  </a:rPr>
                  <a:t>G/F</a:t>
                </a:r>
                <a:endParaRPr lang="en-US" sz="1400" dirty="0">
                  <a:solidFill>
                    <a:srgbClr val="ACE545"/>
                  </a:solidFill>
                  <a:latin typeface="Calibri"/>
                </a:endParaRPr>
              </a:p>
            </p:txBody>
          </p:sp>
        </p:grpSp>
      </p:grpSp>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0" name="Picture 109"/>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1" name="Rounded Rectangle 110"/>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   ↓</a:t>
            </a:r>
            <a:endParaRPr lang="en-US" sz="1400" dirty="0">
              <a:solidFill>
                <a:prstClr val="black"/>
              </a:solidFill>
              <a:latin typeface="Calibri"/>
            </a:endParaRPr>
          </a:p>
        </p:txBody>
      </p:sp>
      <p:sp>
        <p:nvSpPr>
          <p:cNvPr id="114" name="TextBox 113"/>
          <p:cNvSpPr txBox="1"/>
          <p:nvPr/>
        </p:nvSpPr>
        <p:spPr>
          <a:xfrm>
            <a:off x="9830287"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G/F</a:t>
            </a:r>
            <a:endParaRPr lang="en-US" sz="1400" dirty="0">
              <a:solidFill>
                <a:prstClr val="black"/>
              </a:solidFill>
              <a:latin typeface="Calibri"/>
            </a:endParaRPr>
          </a:p>
        </p:txBody>
      </p:sp>
      <p:pic>
        <p:nvPicPr>
          <p:cNvPr id="115" name="Picture 114"/>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16" name="Picture 11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18" name="Picture 11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2" name="TextBox 131"/>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6" name="TextBox 135"/>
          <p:cNvSpPr txBox="1"/>
          <p:nvPr/>
        </p:nvSpPr>
        <p:spPr>
          <a:xfrm>
            <a:off x="10068363" y="3901557"/>
            <a:ext cx="538819" cy="261610"/>
          </a:xfrm>
          <a:prstGeom prst="rect">
            <a:avLst/>
          </a:prstGeom>
          <a:noFill/>
        </p:spPr>
        <p:txBody>
          <a:bodyPr wrap="square" rtlCol="0">
            <a:spAutoFit/>
          </a:bodyPr>
          <a:lstStyle/>
          <a:p>
            <a:r>
              <a:rPr lang="en-US" sz="1100" dirty="0">
                <a:solidFill>
                  <a:srgbClr val="FFFF00"/>
                </a:solidFill>
                <a:latin typeface="Calibri"/>
              </a:rPr>
              <a:t>G</a:t>
            </a:r>
            <a:endParaRPr lang="en-US" sz="1100" dirty="0">
              <a:solidFill>
                <a:srgbClr val="FFFF00"/>
              </a:solidFill>
              <a:latin typeface="Calibri"/>
            </a:endParaRPr>
          </a:p>
        </p:txBody>
      </p:sp>
      <p:pic>
        <p:nvPicPr>
          <p:cNvPr id="137" name="Picture 13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38" name="Picture 13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3" name="TextBox 142"/>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4" name="TextBox 143"/>
          <p:cNvSpPr txBox="1"/>
          <p:nvPr/>
        </p:nvSpPr>
        <p:spPr>
          <a:xfrm>
            <a:off x="10076725" y="3682483"/>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5" name="TextBox 144"/>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6" name="TextBox 145"/>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7" name="TextBox 146"/>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49" name="TextBox 148"/>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4" name="Picture 15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5" name="TextBox 154"/>
          <p:cNvSpPr txBox="1"/>
          <p:nvPr/>
        </p:nvSpPr>
        <p:spPr>
          <a:xfrm>
            <a:off x="9732784" y="29942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6" name="TextBox 155"/>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7" name="TextBox 156"/>
          <p:cNvSpPr txBox="1"/>
          <p:nvPr/>
        </p:nvSpPr>
        <p:spPr>
          <a:xfrm>
            <a:off x="9738908" y="2720875"/>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8" name="TextBox 157"/>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9" name="TextBox 158"/>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60" name="Group 159"/>
          <p:cNvGrpSpPr/>
          <p:nvPr/>
        </p:nvGrpSpPr>
        <p:grpSpPr>
          <a:xfrm>
            <a:off x="9738908" y="4237302"/>
            <a:ext cx="232389" cy="220362"/>
            <a:chOff x="12789125" y="4767955"/>
            <a:chExt cx="232389" cy="220362"/>
          </a:xfrm>
        </p:grpSpPr>
        <p:pic>
          <p:nvPicPr>
            <p:cNvPr id="161" name="Picture 160"/>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2" name="Isosceles Triangle 161"/>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3" name="Isosceles Triangle 162"/>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4" name="Group 163"/>
          <p:cNvGrpSpPr/>
          <p:nvPr/>
        </p:nvGrpSpPr>
        <p:grpSpPr>
          <a:xfrm>
            <a:off x="10084892" y="4234150"/>
            <a:ext cx="232389" cy="220362"/>
            <a:chOff x="13239585" y="4761947"/>
            <a:chExt cx="232389" cy="220362"/>
          </a:xfrm>
        </p:grpSpPr>
        <p:pic>
          <p:nvPicPr>
            <p:cNvPr id="165" name="Picture 164"/>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6" name="Isosceles Triangle 165"/>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7" name="Isosceles Triangle 166"/>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0401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589" y="1"/>
            <a:ext cx="12197949" cy="6927547"/>
            <a:chOff x="2003425" y="599860"/>
            <a:chExt cx="10194524" cy="6327687"/>
          </a:xfrm>
        </p:grpSpPr>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t="9910"/>
            <a:stretch/>
          </p:blipFill>
          <p:spPr>
            <a:xfrm>
              <a:off x="2003425" y="599860"/>
              <a:ext cx="10194524" cy="6327687"/>
            </a:xfrm>
            <a:prstGeom prst="rect">
              <a:avLst/>
            </a:prstGeom>
          </p:spPr>
        </p:pic>
        <p:sp>
          <p:nvSpPr>
            <p:cNvPr id="35" name="Rectangle 34"/>
            <p:cNvSpPr/>
            <p:nvPr/>
          </p:nvSpPr>
          <p:spPr>
            <a:xfrm>
              <a:off x="7145515" y="3041107"/>
              <a:ext cx="325503" cy="136382"/>
            </a:xfrm>
            <a:prstGeom prst="rect">
              <a:avLst/>
            </a:prstGeom>
            <a:solidFill>
              <a:srgbClr val="8F8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9" name="Rectangle 28"/>
          <p:cNvSpPr/>
          <p:nvPr/>
        </p:nvSpPr>
        <p:spPr>
          <a:xfrm>
            <a:off x="-42951" y="1"/>
            <a:ext cx="12228141" cy="688012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33" name="Rectangle 32"/>
          <p:cNvSpPr/>
          <p:nvPr/>
        </p:nvSpPr>
        <p:spPr>
          <a:xfrm>
            <a:off x="1023511" y="1458746"/>
            <a:ext cx="10095218" cy="401216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407" y="1752600"/>
            <a:ext cx="1539573" cy="4470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0890" y="4390893"/>
            <a:ext cx="877340" cy="72579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701" y="3012729"/>
            <a:ext cx="1939906" cy="50771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3141" y="4084812"/>
            <a:ext cx="1664335" cy="28815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883" y="3502297"/>
            <a:ext cx="1014699" cy="67477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0303" y="4545778"/>
            <a:ext cx="1320089" cy="63225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7195" y="4585335"/>
            <a:ext cx="1908144" cy="41904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7966" y="3728894"/>
            <a:ext cx="1633834" cy="25434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3484" y="3728493"/>
            <a:ext cx="1047722" cy="600888"/>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21416" y="4455797"/>
            <a:ext cx="1846584" cy="602705"/>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8364" y="2106566"/>
            <a:ext cx="1906352" cy="258298"/>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95319" y="4631056"/>
            <a:ext cx="1737453" cy="582143"/>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20263" y="3846997"/>
            <a:ext cx="1683658" cy="482385"/>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44708" y="2615958"/>
            <a:ext cx="771232" cy="793454"/>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12903" y="1798438"/>
            <a:ext cx="2150951" cy="481737"/>
          </a:xfrm>
          <a:prstGeom prst="rect">
            <a:avLst/>
          </a:prstGeom>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6499" y="2984193"/>
            <a:ext cx="1621284" cy="1036206"/>
          </a:xfrm>
          <a:prstGeom prst="rect">
            <a:avLst/>
          </a:prstGeom>
        </p:spPr>
      </p:pic>
      <p:grpSp>
        <p:nvGrpSpPr>
          <p:cNvPr id="31" name="Group 30"/>
          <p:cNvGrpSpPr/>
          <p:nvPr/>
        </p:nvGrpSpPr>
        <p:grpSpPr>
          <a:xfrm>
            <a:off x="3367564" y="2457790"/>
            <a:ext cx="1754679" cy="740999"/>
            <a:chOff x="-3280268" y="1776318"/>
            <a:chExt cx="2418115" cy="1021167"/>
          </a:xfrm>
        </p:grpSpPr>
        <p:sp>
          <p:nvSpPr>
            <p:cNvPr id="30" name="Rectangle 29"/>
            <p:cNvSpPr/>
            <p:nvPr/>
          </p:nvSpPr>
          <p:spPr>
            <a:xfrm>
              <a:off x="-3280268" y="1776318"/>
              <a:ext cx="2418115" cy="96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6" name="Picture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71674" y="1888565"/>
              <a:ext cx="2276586" cy="908920"/>
            </a:xfrm>
            <a:prstGeom prst="rect">
              <a:avLst/>
            </a:prstGeom>
          </p:spPr>
        </p:pic>
      </p:grpSp>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40184" y="2163697"/>
            <a:ext cx="1722124" cy="402337"/>
          </a:xfrm>
          <a:prstGeom prst="rect">
            <a:avLst/>
          </a:prstGeom>
        </p:spPr>
      </p:pic>
      <p:pic>
        <p:nvPicPr>
          <p:cNvPr id="21" name="Picture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17958" y="2775319"/>
            <a:ext cx="1673583" cy="520089"/>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21037" y="2858960"/>
            <a:ext cx="1149000" cy="485589"/>
          </a:xfrm>
          <a:prstGeom prst="rect">
            <a:avLst/>
          </a:prstGeom>
        </p:spPr>
      </p:pic>
      <p:pic>
        <p:nvPicPr>
          <p:cNvPr id="15" name="Picture 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69065" y="2591893"/>
            <a:ext cx="1754679" cy="263373"/>
          </a:xfrm>
          <a:prstGeom prst="rect">
            <a:avLst/>
          </a:prstGeom>
        </p:spPr>
      </p:pic>
      <p:pic>
        <p:nvPicPr>
          <p:cNvPr id="36" name="Picture 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37" name="TextBox 36"/>
          <p:cNvSpPr txBox="1"/>
          <p:nvPr/>
        </p:nvSpPr>
        <p:spPr>
          <a:xfrm>
            <a:off x="228600" y="416875"/>
            <a:ext cx="2286000" cy="369332"/>
          </a:xfrm>
          <a:prstGeom prst="rect">
            <a:avLst/>
          </a:prstGeom>
          <a:noFill/>
        </p:spPr>
        <p:txBody>
          <a:bodyPr wrap="square" rtlCol="0">
            <a:spAutoFit/>
          </a:bodyPr>
          <a:lstStyle/>
          <a:p>
            <a:r>
              <a:rPr lang="en-US" b="1" dirty="0">
                <a:solidFill>
                  <a:prstClr val="white"/>
                </a:solidFill>
                <a:latin typeface="微軟正黑體" panose="020B0604030504040204" pitchFamily="34" charset="-120"/>
                <a:ea typeface="微軟正黑體" panose="020B0604030504040204" pitchFamily="34" charset="-120"/>
              </a:rPr>
              <a:t>G/F </a:t>
            </a:r>
            <a:r>
              <a:rPr lang="zh-TW" altLang="en-US" b="1" dirty="0">
                <a:solidFill>
                  <a:prstClr val="white"/>
                </a:solidFill>
                <a:latin typeface="微軟正黑體" panose="020B0604030504040204" pitchFamily="34" charset="-120"/>
                <a:ea typeface="微軟正黑體" panose="020B0604030504040204" pitchFamily="34" charset="-120"/>
              </a:rPr>
              <a:t>美安品牌部</a:t>
            </a:r>
          </a:p>
        </p:txBody>
      </p:sp>
    </p:spTree>
    <p:extLst>
      <p:ext uri="{BB962C8B-B14F-4D97-AF65-F5344CB8AC3E}">
        <p14:creationId xmlns:p14="http://schemas.microsoft.com/office/powerpoint/2010/main" val="3342755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0</TotalTime>
  <Words>4540</Words>
  <Application>Microsoft Office PowerPoint</Application>
  <PresentationFormat>Widescreen</PresentationFormat>
  <Paragraphs>555</Paragraphs>
  <Slides>72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Raleway</vt:lpstr>
      <vt:lpstr>微軟正黑體</vt:lpstr>
      <vt:lpstr>新細明體</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1</cp:revision>
  <dcterms:created xsi:type="dcterms:W3CDTF">2018-10-22T10:02:03Z</dcterms:created>
  <dcterms:modified xsi:type="dcterms:W3CDTF">2018-10-22T10:02:52Z</dcterms:modified>
</cp:coreProperties>
</file>